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7" r:id="rId2"/>
    <p:sldId id="301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96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98" r:id="rId21"/>
    <p:sldId id="299" r:id="rId22"/>
    <p:sldId id="280" r:id="rId23"/>
    <p:sldId id="300" r:id="rId24"/>
    <p:sldId id="282" r:id="rId25"/>
    <p:sldId id="283" r:id="rId26"/>
    <p:sldId id="302" r:id="rId27"/>
    <p:sldId id="290" r:id="rId28"/>
    <p:sldId id="303" r:id="rId29"/>
    <p:sldId id="304" r:id="rId3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B21"/>
    <a:srgbClr val="DE5A00"/>
    <a:srgbClr val="FF9900"/>
    <a:srgbClr val="441D61"/>
    <a:srgbClr val="7296AE"/>
    <a:srgbClr val="C0C0C0"/>
    <a:srgbClr val="544000"/>
    <a:srgbClr val="B88C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3096" autoAdjust="0"/>
  </p:normalViewPr>
  <p:slideViewPr>
    <p:cSldViewPr>
      <p:cViewPr varScale="1">
        <p:scale>
          <a:sx n="108" d="100"/>
          <a:sy n="108" d="100"/>
        </p:scale>
        <p:origin x="66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66"/>
    </p:cViewPr>
  </p:sorterViewPr>
  <p:notesViewPr>
    <p:cSldViewPr>
      <p:cViewPr varScale="1">
        <p:scale>
          <a:sx n="88" d="100"/>
          <a:sy n="88" d="100"/>
        </p:scale>
        <p:origin x="275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1600" b="1" u="sng" dirty="0" smtClean="0"/>
            <a:t>Пункт 1</a:t>
          </a:r>
        </a:p>
        <a:p>
          <a:r>
            <a:rPr lang="ru-RU" sz="1600" b="1" i="0" dirty="0" smtClean="0">
              <a:solidFill>
                <a:schemeClr val="bg1"/>
              </a:solidFill>
            </a:rPr>
            <a:t>Городской округ/муниципальный район</a:t>
          </a:r>
          <a:endParaRPr lang="ru-RU" sz="1600" b="1" i="0" dirty="0">
            <a:solidFill>
              <a:schemeClr val="bg1"/>
            </a:solidFill>
          </a:endParaRPr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BDAE3F5D-BD1E-477E-993C-4BC42672B230}">
      <dgm:prSet phldrT="[Текст]" custT="1"/>
      <dgm:spPr/>
      <dgm:t>
        <a:bodyPr/>
        <a:lstStyle/>
        <a:p>
          <a:r>
            <a:rPr lang="ru-RU" sz="2800" dirty="0" smtClean="0"/>
            <a:t>Пример заполнения для поселений:</a:t>
          </a:r>
          <a:br>
            <a:rPr lang="ru-RU" sz="2800" dirty="0" smtClean="0"/>
          </a:br>
          <a:r>
            <a:rPr lang="ru-RU" sz="2800" i="1" dirty="0" smtClean="0">
              <a:solidFill>
                <a:srgbClr val="FF0000"/>
              </a:solidFill>
            </a:rPr>
            <a:t>Муниципальный район Шигонский</a:t>
          </a:r>
          <a:endParaRPr lang="ru-RU" sz="2800" i="1" dirty="0">
            <a:solidFill>
              <a:srgbClr val="FF0000"/>
            </a:solidFill>
          </a:endParaRPr>
        </a:p>
      </dgm:t>
    </dgm:pt>
    <dgm:pt modelId="{E17DF9A0-7E0E-48F5-A9C3-D8779339A272}" type="parTrans" cxnId="{4E7166B7-C776-473B-9359-BF52C9A6331E}">
      <dgm:prSet/>
      <dgm:spPr/>
      <dgm:t>
        <a:bodyPr/>
        <a:lstStyle/>
        <a:p>
          <a:endParaRPr lang="ru-RU"/>
        </a:p>
      </dgm:t>
    </dgm:pt>
    <dgm:pt modelId="{AA6C4971-53CF-4022-BB93-44DF5E228739}" type="sibTrans" cxnId="{4E7166B7-C776-473B-9359-BF52C9A6331E}">
      <dgm:prSet/>
      <dgm:spPr/>
      <dgm:t>
        <a:bodyPr/>
        <a:lstStyle/>
        <a:p>
          <a:endParaRPr lang="ru-RU"/>
        </a:p>
      </dgm:t>
    </dgm:pt>
    <dgm:pt modelId="{81ADDEC4-3E8D-4024-AE99-CA337031DAFE}">
      <dgm:prSet phldrT="[Текст]" custT="1"/>
      <dgm:spPr/>
      <dgm:t>
        <a:bodyPr/>
        <a:lstStyle/>
        <a:p>
          <a:r>
            <a:rPr lang="ru-RU" sz="1400" b="1" u="sng" dirty="0" smtClean="0"/>
            <a:t>Пункт 2</a:t>
          </a:r>
        </a:p>
        <a:p>
          <a:r>
            <a:rPr lang="ru-RU" sz="1400" b="1" u="none" dirty="0" smtClean="0"/>
            <a:t>Внутригородской район/поселение</a:t>
          </a:r>
          <a:endParaRPr lang="ru-RU" sz="1400" b="1" i="0" dirty="0">
            <a:solidFill>
              <a:schemeClr val="bg1"/>
            </a:solidFill>
          </a:endParaRPr>
        </a:p>
      </dgm:t>
    </dgm:pt>
    <dgm:pt modelId="{475C2C3C-CF36-4382-ADBD-B11785C2C754}" type="parTrans" cxnId="{0718FF05-7D3D-4967-B643-D7666A6CEB5B}">
      <dgm:prSet/>
      <dgm:spPr/>
      <dgm:t>
        <a:bodyPr/>
        <a:lstStyle/>
        <a:p>
          <a:endParaRPr lang="ru-RU"/>
        </a:p>
      </dgm:t>
    </dgm:pt>
    <dgm:pt modelId="{E10B3B39-A926-4293-AADA-340E75D0A70E}" type="sibTrans" cxnId="{0718FF05-7D3D-4967-B643-D7666A6CEB5B}">
      <dgm:prSet/>
      <dgm:spPr/>
      <dgm:t>
        <a:bodyPr/>
        <a:lstStyle/>
        <a:p>
          <a:endParaRPr lang="ru-RU"/>
        </a:p>
      </dgm:t>
    </dgm:pt>
    <dgm:pt modelId="{A6FD7201-705D-435D-932F-0EC0AFBD3F60}">
      <dgm:prSet phldrT="[Текст]"/>
      <dgm:spPr/>
      <dgm:t>
        <a:bodyPr/>
        <a:lstStyle/>
        <a:p>
          <a:r>
            <a:rPr lang="ru-RU" b="1" u="sng" dirty="0" smtClean="0"/>
            <a:t>Пункт 3</a:t>
          </a:r>
        </a:p>
        <a:p>
          <a:r>
            <a:rPr lang="ru-RU" b="1" u="none" dirty="0" smtClean="0"/>
            <a:t>Населенный пункт</a:t>
          </a:r>
          <a:endParaRPr lang="ru-RU" b="1" i="0" dirty="0">
            <a:solidFill>
              <a:schemeClr val="bg1"/>
            </a:solidFill>
          </a:endParaRPr>
        </a:p>
      </dgm:t>
    </dgm:pt>
    <dgm:pt modelId="{58A38929-1AD8-46F9-AC0B-0D36439E29C6}" type="parTrans" cxnId="{F5F6C328-9F61-4771-8BF3-7784038EB169}">
      <dgm:prSet/>
      <dgm:spPr/>
      <dgm:t>
        <a:bodyPr/>
        <a:lstStyle/>
        <a:p>
          <a:endParaRPr lang="ru-RU"/>
        </a:p>
      </dgm:t>
    </dgm:pt>
    <dgm:pt modelId="{EB1A6BDE-3C76-4B6C-A818-52048FCEA468}" type="sibTrans" cxnId="{F5F6C328-9F61-4771-8BF3-7784038EB169}">
      <dgm:prSet/>
      <dgm:spPr/>
      <dgm:t>
        <a:bodyPr/>
        <a:lstStyle/>
        <a:p>
          <a:endParaRPr lang="ru-RU"/>
        </a:p>
      </dgm:t>
    </dgm:pt>
    <dgm:pt modelId="{D734BA6A-8635-438A-95E4-0D42EC2D97F5}">
      <dgm:prSet/>
      <dgm:spPr/>
      <dgm:t>
        <a:bodyPr/>
        <a:lstStyle/>
        <a:p>
          <a:r>
            <a:rPr lang="ru-RU" dirty="0" smtClean="0"/>
            <a:t>Пример заполнения для поселений: </a:t>
          </a:r>
          <a:r>
            <a:rPr lang="ru-RU" i="1" dirty="0" smtClean="0">
              <a:solidFill>
                <a:srgbClr val="FF0000"/>
              </a:solidFill>
            </a:rPr>
            <a:t>Сельское поселение </a:t>
          </a:r>
          <a:r>
            <a:rPr lang="ru-RU" i="1" dirty="0" err="1" smtClean="0">
              <a:solidFill>
                <a:srgbClr val="FF0000"/>
              </a:solidFill>
            </a:rPr>
            <a:t>Малячкино</a:t>
          </a:r>
          <a:endParaRPr lang="ru-RU" i="1" dirty="0">
            <a:solidFill>
              <a:srgbClr val="FF0000"/>
            </a:solidFill>
          </a:endParaRPr>
        </a:p>
      </dgm:t>
    </dgm:pt>
    <dgm:pt modelId="{BEB539AA-CA15-4B3B-83D1-B089ED82A88D}" type="parTrans" cxnId="{4073B6DF-6D9E-41AF-8683-D0E8103873D5}">
      <dgm:prSet/>
      <dgm:spPr/>
      <dgm:t>
        <a:bodyPr/>
        <a:lstStyle/>
        <a:p>
          <a:endParaRPr lang="ru-RU"/>
        </a:p>
      </dgm:t>
    </dgm:pt>
    <dgm:pt modelId="{2DC18F00-7603-4494-BBD7-540934B36F93}" type="sibTrans" cxnId="{4073B6DF-6D9E-41AF-8683-D0E8103873D5}">
      <dgm:prSet/>
      <dgm:spPr/>
      <dgm:t>
        <a:bodyPr/>
        <a:lstStyle/>
        <a:p>
          <a:endParaRPr lang="ru-RU"/>
        </a:p>
      </dgm:t>
    </dgm:pt>
    <dgm:pt modelId="{C20FDE9A-BC18-495B-B42E-F0D4F8EAA0E7}">
      <dgm:prSet/>
      <dgm:spPr/>
      <dgm:t>
        <a:bodyPr/>
        <a:lstStyle/>
        <a:p>
          <a:endParaRPr lang="ru-RU"/>
        </a:p>
      </dgm:t>
    </dgm:pt>
    <dgm:pt modelId="{D750C9B6-4D21-4D02-AE5B-AA33FF50EC37}" type="parTrans" cxnId="{46301F88-8419-4D88-A09B-9700F5A936E8}">
      <dgm:prSet/>
      <dgm:spPr/>
      <dgm:t>
        <a:bodyPr/>
        <a:lstStyle/>
        <a:p>
          <a:endParaRPr lang="ru-RU"/>
        </a:p>
      </dgm:t>
    </dgm:pt>
    <dgm:pt modelId="{101E0340-299F-4154-969A-72772A6317CC}" type="sibTrans" cxnId="{46301F88-8419-4D88-A09B-9700F5A936E8}">
      <dgm:prSet/>
      <dgm:spPr/>
      <dgm:t>
        <a:bodyPr/>
        <a:lstStyle/>
        <a:p>
          <a:endParaRPr lang="ru-RU"/>
        </a:p>
      </dgm:t>
    </dgm:pt>
    <dgm:pt modelId="{1424752E-4A5E-4A57-A782-F598D4148098}">
      <dgm:prSet/>
      <dgm:spPr/>
      <dgm:t>
        <a:bodyPr/>
        <a:lstStyle/>
        <a:p>
          <a:r>
            <a:rPr lang="ru-RU" dirty="0" smtClean="0"/>
            <a:t>Пример заполнения для поселений: </a:t>
          </a:r>
          <a:r>
            <a:rPr lang="ru-RU" i="1" dirty="0" smtClean="0">
              <a:solidFill>
                <a:srgbClr val="FF0000"/>
              </a:solidFill>
            </a:rPr>
            <a:t>Село </a:t>
          </a:r>
          <a:r>
            <a:rPr lang="ru-RU" i="1" dirty="0" err="1" smtClean="0">
              <a:solidFill>
                <a:srgbClr val="FF0000"/>
              </a:solidFill>
            </a:rPr>
            <a:t>Малячкино</a:t>
          </a:r>
          <a:endParaRPr lang="ru-RU" i="1" dirty="0">
            <a:solidFill>
              <a:srgbClr val="FF0000"/>
            </a:solidFill>
          </a:endParaRPr>
        </a:p>
      </dgm:t>
    </dgm:pt>
    <dgm:pt modelId="{86E119C4-4C6D-4348-912C-B3FBC94E5CD6}" type="parTrans" cxnId="{2064561F-BB2D-4CCA-808D-BB5E99289091}">
      <dgm:prSet/>
      <dgm:spPr/>
      <dgm:t>
        <a:bodyPr/>
        <a:lstStyle/>
        <a:p>
          <a:endParaRPr lang="ru-RU"/>
        </a:p>
      </dgm:t>
    </dgm:pt>
    <dgm:pt modelId="{1729DB50-68E5-4F36-B0AD-309E29DEF188}" type="sibTrans" cxnId="{2064561F-BB2D-4CCA-808D-BB5E99289091}">
      <dgm:prSet/>
      <dgm:spPr/>
      <dgm:t>
        <a:bodyPr/>
        <a:lstStyle/>
        <a:p>
          <a:endParaRPr lang="ru-RU"/>
        </a:p>
      </dgm:t>
    </dgm:pt>
    <dgm:pt modelId="{374FFC18-7254-4DE0-84F3-F4CCB8294C1F}">
      <dgm:prSet/>
      <dgm:spPr/>
      <dgm:t>
        <a:bodyPr/>
        <a:lstStyle/>
        <a:p>
          <a:endParaRPr lang="ru-RU" dirty="0"/>
        </a:p>
      </dgm:t>
    </dgm:pt>
    <dgm:pt modelId="{A690D954-2D71-4ADF-9529-1931D812DF00}" type="parTrans" cxnId="{2C871F59-D66E-4DBA-906B-E16E36905ED1}">
      <dgm:prSet/>
      <dgm:spPr/>
      <dgm:t>
        <a:bodyPr/>
        <a:lstStyle/>
        <a:p>
          <a:endParaRPr lang="ru-RU"/>
        </a:p>
      </dgm:t>
    </dgm:pt>
    <dgm:pt modelId="{D8B2D449-F5AF-4665-B73D-42E5504F0485}" type="sibTrans" cxnId="{2C871F59-D66E-4DBA-906B-E16E36905ED1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3" custScaleX="98158" custLinFactNeighborX="-695" custLinFactNeighborY="-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AF5FD-9FFD-4AC9-A38B-15E7D16FF987}" type="pres">
      <dgm:prSet presAssocID="{635FFCED-9D9B-4988-BD44-F1418D5C6FA1}" presName="sp" presStyleCnt="0"/>
      <dgm:spPr/>
    </dgm:pt>
    <dgm:pt modelId="{1F142D6F-00EC-4D18-9F36-C6FB6F0C907C}" type="pres">
      <dgm:prSet presAssocID="{81ADDEC4-3E8D-4024-AE99-CA337031DAFE}" presName="composite" presStyleCnt="0"/>
      <dgm:spPr/>
    </dgm:pt>
    <dgm:pt modelId="{0070A0C1-85E0-430F-B83B-B3A58469A572}" type="pres">
      <dgm:prSet presAssocID="{81ADDEC4-3E8D-4024-AE99-CA337031DAFE}" presName="parentText" presStyleLbl="alignNode1" presStyleIdx="1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5F84AF-C93C-4336-BB0D-DD32B7296E37}" type="pres">
      <dgm:prSet presAssocID="{81ADDEC4-3E8D-4024-AE99-CA337031DAF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275F6-35C6-4E54-BCDF-2F9689298261}" type="pres">
      <dgm:prSet presAssocID="{E10B3B39-A926-4293-AADA-340E75D0A70E}" presName="sp" presStyleCnt="0"/>
      <dgm:spPr/>
    </dgm:pt>
    <dgm:pt modelId="{EEF6A63F-5834-438D-BEAE-0B236A3135E9}" type="pres">
      <dgm:prSet presAssocID="{A6FD7201-705D-435D-932F-0EC0AFBD3F60}" presName="composite" presStyleCnt="0"/>
      <dgm:spPr/>
    </dgm:pt>
    <dgm:pt modelId="{3CACD1CD-6939-462D-9162-99EE18E06F66}" type="pres">
      <dgm:prSet presAssocID="{A6FD7201-705D-435D-932F-0EC0AFBD3F60}" presName="parentText" presStyleLbl="alignNode1" presStyleIdx="2" presStyleCnt="3" custScaleX="103204" custLinFactNeighborX="-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09682-2350-411F-B76D-AB9200914F3C}" type="pres">
      <dgm:prSet presAssocID="{A6FD7201-705D-435D-932F-0EC0AFBD3F6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871F59-D66E-4DBA-906B-E16E36905ED1}" srcId="{A6FD7201-705D-435D-932F-0EC0AFBD3F60}" destId="{374FFC18-7254-4DE0-84F3-F4CCB8294C1F}" srcOrd="1" destOrd="0" parTransId="{A690D954-2D71-4ADF-9529-1931D812DF00}" sibTransId="{D8B2D449-F5AF-4665-B73D-42E5504F0485}"/>
    <dgm:cxn modelId="{2064561F-BB2D-4CCA-808D-BB5E99289091}" srcId="{A6FD7201-705D-435D-932F-0EC0AFBD3F60}" destId="{1424752E-4A5E-4A57-A782-F598D4148098}" srcOrd="0" destOrd="0" parTransId="{86E119C4-4C6D-4348-912C-B3FBC94E5CD6}" sibTransId="{1729DB50-68E5-4F36-B0AD-309E29DEF188}"/>
    <dgm:cxn modelId="{46301F88-8419-4D88-A09B-9700F5A936E8}" srcId="{81ADDEC4-3E8D-4024-AE99-CA337031DAFE}" destId="{C20FDE9A-BC18-495B-B42E-F0D4F8EAA0E7}" srcOrd="1" destOrd="0" parTransId="{D750C9B6-4D21-4D02-AE5B-AA33FF50EC37}" sibTransId="{101E0340-299F-4154-969A-72772A6317CC}"/>
    <dgm:cxn modelId="{F5F6C328-9F61-4771-8BF3-7784038EB169}" srcId="{216DF3C3-AC1C-4A61-B135-5FEA96E73E4F}" destId="{A6FD7201-705D-435D-932F-0EC0AFBD3F60}" srcOrd="2" destOrd="0" parTransId="{58A38929-1AD8-46F9-AC0B-0D36439E29C6}" sibTransId="{EB1A6BDE-3C76-4B6C-A818-52048FCEA468}"/>
    <dgm:cxn modelId="{0718FF05-7D3D-4967-B643-D7666A6CEB5B}" srcId="{216DF3C3-AC1C-4A61-B135-5FEA96E73E4F}" destId="{81ADDEC4-3E8D-4024-AE99-CA337031DAFE}" srcOrd="1" destOrd="0" parTransId="{475C2C3C-CF36-4382-ADBD-B11785C2C754}" sibTransId="{E10B3B39-A926-4293-AADA-340E75D0A70E}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D548E985-D947-4D99-AF76-58ECAEC9F6E6}" type="presOf" srcId="{A6FD7201-705D-435D-932F-0EC0AFBD3F60}" destId="{3CACD1CD-6939-462D-9162-99EE18E06F66}" srcOrd="0" destOrd="0" presId="urn:microsoft.com/office/officeart/2005/8/layout/chevron2"/>
    <dgm:cxn modelId="{90021E10-0D51-4A46-8F2A-4D37838DC824}" type="presOf" srcId="{12A96BD3-F0D2-428B-AAA4-EC1CC8D82464}" destId="{A56542EC-2104-4DE4-98AF-EC4AD88E0249}" srcOrd="0" destOrd="0" presId="urn:microsoft.com/office/officeart/2005/8/layout/chevron2"/>
    <dgm:cxn modelId="{4073B6DF-6D9E-41AF-8683-D0E8103873D5}" srcId="{81ADDEC4-3E8D-4024-AE99-CA337031DAFE}" destId="{D734BA6A-8635-438A-95E4-0D42EC2D97F5}" srcOrd="0" destOrd="0" parTransId="{BEB539AA-CA15-4B3B-83D1-B089ED82A88D}" sibTransId="{2DC18F00-7603-4494-BBD7-540934B36F93}"/>
    <dgm:cxn modelId="{4E7166B7-C776-473B-9359-BF52C9A6331E}" srcId="{12A96BD3-F0D2-428B-AAA4-EC1CC8D82464}" destId="{BDAE3F5D-BD1E-477E-993C-4BC42672B230}" srcOrd="0" destOrd="0" parTransId="{E17DF9A0-7E0E-48F5-A9C3-D8779339A272}" sibTransId="{AA6C4971-53CF-4022-BB93-44DF5E228739}"/>
    <dgm:cxn modelId="{EE50F751-3B2F-49C0-91F6-577E69403F7D}" type="presOf" srcId="{C20FDE9A-BC18-495B-B42E-F0D4F8EAA0E7}" destId="{D65F84AF-C93C-4336-BB0D-DD32B7296E37}" srcOrd="0" destOrd="1" presId="urn:microsoft.com/office/officeart/2005/8/layout/chevron2"/>
    <dgm:cxn modelId="{48E224C9-5998-4C41-B76B-8B8495A94B96}" type="presOf" srcId="{374FFC18-7254-4DE0-84F3-F4CCB8294C1F}" destId="{2CE09682-2350-411F-B76D-AB9200914F3C}" srcOrd="0" destOrd="1" presId="urn:microsoft.com/office/officeart/2005/8/layout/chevron2"/>
    <dgm:cxn modelId="{C72FE0F5-7218-4E21-A908-D5EAF87DE18D}" type="presOf" srcId="{216DF3C3-AC1C-4A61-B135-5FEA96E73E4F}" destId="{4C437949-3394-400C-872F-8AD081084FDF}" srcOrd="0" destOrd="0" presId="urn:microsoft.com/office/officeart/2005/8/layout/chevron2"/>
    <dgm:cxn modelId="{9150F33F-109F-4BE6-807F-CE41FD82290C}" type="presOf" srcId="{81ADDEC4-3E8D-4024-AE99-CA337031DAFE}" destId="{0070A0C1-85E0-430F-B83B-B3A58469A572}" srcOrd="0" destOrd="0" presId="urn:microsoft.com/office/officeart/2005/8/layout/chevron2"/>
    <dgm:cxn modelId="{C5AA6F22-EA29-463B-89DB-44987A5EE4A2}" type="presOf" srcId="{1424752E-4A5E-4A57-A782-F598D4148098}" destId="{2CE09682-2350-411F-B76D-AB9200914F3C}" srcOrd="0" destOrd="0" presId="urn:microsoft.com/office/officeart/2005/8/layout/chevron2"/>
    <dgm:cxn modelId="{87826922-D8DA-467B-B6F3-A4CB0C82184D}" type="presOf" srcId="{D734BA6A-8635-438A-95E4-0D42EC2D97F5}" destId="{D65F84AF-C93C-4336-BB0D-DD32B7296E37}" srcOrd="0" destOrd="0" presId="urn:microsoft.com/office/officeart/2005/8/layout/chevron2"/>
    <dgm:cxn modelId="{DDCB4FA6-133B-4A63-8815-594269FAED32}" type="presOf" srcId="{BDAE3F5D-BD1E-477E-993C-4BC42672B230}" destId="{0D7AEB32-1A12-4071-8BD0-005303AC8E23}" srcOrd="0" destOrd="0" presId="urn:microsoft.com/office/officeart/2005/8/layout/chevron2"/>
    <dgm:cxn modelId="{0FCBFFC8-4ED9-4647-9573-07069C4B4CBB}" type="presParOf" srcId="{4C437949-3394-400C-872F-8AD081084FDF}" destId="{7A21B854-F036-4E82-A24F-A95330486C28}" srcOrd="0" destOrd="0" presId="urn:microsoft.com/office/officeart/2005/8/layout/chevron2"/>
    <dgm:cxn modelId="{266B0620-18B1-4FC3-B83E-52E25C6693AE}" type="presParOf" srcId="{7A21B854-F036-4E82-A24F-A95330486C28}" destId="{A56542EC-2104-4DE4-98AF-EC4AD88E0249}" srcOrd="0" destOrd="0" presId="urn:microsoft.com/office/officeart/2005/8/layout/chevron2"/>
    <dgm:cxn modelId="{DEA132B1-0702-429A-ABD4-B51A3D9A1B24}" type="presParOf" srcId="{7A21B854-F036-4E82-A24F-A95330486C28}" destId="{0D7AEB32-1A12-4071-8BD0-005303AC8E23}" srcOrd="1" destOrd="0" presId="urn:microsoft.com/office/officeart/2005/8/layout/chevron2"/>
    <dgm:cxn modelId="{A67278EB-C5DA-471E-8C71-B6BC11E2B515}" type="presParOf" srcId="{4C437949-3394-400C-872F-8AD081084FDF}" destId="{BAFAF5FD-9FFD-4AC9-A38B-15E7D16FF987}" srcOrd="1" destOrd="0" presId="urn:microsoft.com/office/officeart/2005/8/layout/chevron2"/>
    <dgm:cxn modelId="{A1BCF41D-8D6F-4E6B-8220-FE9381FA5B69}" type="presParOf" srcId="{4C437949-3394-400C-872F-8AD081084FDF}" destId="{1F142D6F-00EC-4D18-9F36-C6FB6F0C907C}" srcOrd="2" destOrd="0" presId="urn:microsoft.com/office/officeart/2005/8/layout/chevron2"/>
    <dgm:cxn modelId="{3F9E1749-D0BD-4514-8FF6-32A5EBE29254}" type="presParOf" srcId="{1F142D6F-00EC-4D18-9F36-C6FB6F0C907C}" destId="{0070A0C1-85E0-430F-B83B-B3A58469A572}" srcOrd="0" destOrd="0" presId="urn:microsoft.com/office/officeart/2005/8/layout/chevron2"/>
    <dgm:cxn modelId="{35D77388-2812-4FFE-AC63-435299677C63}" type="presParOf" srcId="{1F142D6F-00EC-4D18-9F36-C6FB6F0C907C}" destId="{D65F84AF-C93C-4336-BB0D-DD32B7296E37}" srcOrd="1" destOrd="0" presId="urn:microsoft.com/office/officeart/2005/8/layout/chevron2"/>
    <dgm:cxn modelId="{6C841C20-EEF5-421A-B427-2D43E8CCC0B1}" type="presParOf" srcId="{4C437949-3394-400C-872F-8AD081084FDF}" destId="{CC0275F6-35C6-4E54-BCDF-2F9689298261}" srcOrd="3" destOrd="0" presId="urn:microsoft.com/office/officeart/2005/8/layout/chevron2"/>
    <dgm:cxn modelId="{A6EF79D4-0D01-4A91-877C-B69324268B8A}" type="presParOf" srcId="{4C437949-3394-400C-872F-8AD081084FDF}" destId="{EEF6A63F-5834-438D-BEAE-0B236A3135E9}" srcOrd="4" destOrd="0" presId="urn:microsoft.com/office/officeart/2005/8/layout/chevron2"/>
    <dgm:cxn modelId="{39E9EACC-F289-497E-BDB0-8340C8FF3F24}" type="presParOf" srcId="{EEF6A63F-5834-438D-BEAE-0B236A3135E9}" destId="{3CACD1CD-6939-462D-9162-99EE18E06F66}" srcOrd="0" destOrd="0" presId="urn:microsoft.com/office/officeart/2005/8/layout/chevron2"/>
    <dgm:cxn modelId="{B9FBB545-21A8-4215-95E4-B5CF01829694}" type="presParOf" srcId="{EEF6A63F-5834-438D-BEAE-0B236A3135E9}" destId="{2CE09682-2350-411F-B76D-AB9200914F3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4</a:t>
          </a:r>
        </a:p>
        <a:p>
          <a:r>
            <a:rPr lang="ru-RU" sz="2400" b="1" u="none" dirty="0" smtClean="0"/>
            <a:t>Адрес или географические координаты объекта общественной инфраструктуры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Земельные участки около домов ул. Полевая, д.1-2; ул. Советская, 127; ул. Красноармейская, 51.</a:t>
          </a:r>
          <a:endParaRPr lang="ru-RU" i="1" dirty="0">
            <a:solidFill>
              <a:srgbClr val="FF0000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A5475B-3FAE-474E-977F-13BF031E166F}" type="presOf" srcId="{5180C471-933B-4578-A811-AB917D90C774}" destId="{0D7AEB32-1A12-4071-8BD0-005303AC8E23}" srcOrd="0" destOrd="0" presId="urn:microsoft.com/office/officeart/2005/8/layout/chevron2"/>
    <dgm:cxn modelId="{A5A41DF9-0060-41AC-8386-BA16B0B03623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232F86DF-1B83-4B1C-937B-E5FE9346C6D3}" type="presOf" srcId="{216DF3C3-AC1C-4A61-B135-5FEA96E73E4F}" destId="{4C437949-3394-400C-872F-8AD081084FDF}" srcOrd="0" destOrd="0" presId="urn:microsoft.com/office/officeart/2005/8/layout/chevron2"/>
    <dgm:cxn modelId="{3D6D480F-209C-48FF-85FD-B2A5D58750D4}" type="presParOf" srcId="{4C437949-3394-400C-872F-8AD081084FDF}" destId="{7A21B854-F036-4E82-A24F-A95330486C28}" srcOrd="0" destOrd="0" presId="urn:microsoft.com/office/officeart/2005/8/layout/chevron2"/>
    <dgm:cxn modelId="{CF5DA855-A02C-403D-8D64-3CF71760FCD9}" type="presParOf" srcId="{7A21B854-F036-4E82-A24F-A95330486C28}" destId="{A56542EC-2104-4DE4-98AF-EC4AD88E0249}" srcOrd="0" destOrd="0" presId="urn:microsoft.com/office/officeart/2005/8/layout/chevron2"/>
    <dgm:cxn modelId="{BE56B5D1-6B87-46C5-80B5-A3AB12975A36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5</a:t>
          </a:r>
        </a:p>
        <a:p>
          <a:r>
            <a:rPr lang="ru-RU" sz="2400" b="1" u="none" dirty="0" smtClean="0"/>
            <a:t>Наименование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Установка детских и спортивных площадок </a:t>
          </a:r>
          <a:endParaRPr lang="ru-RU" i="1" dirty="0">
            <a:solidFill>
              <a:srgbClr val="FF0000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F0F2E6C2-4869-4A3C-AB62-8882493574F0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Благоустройство парка Победы</a:t>
          </a:r>
          <a:endParaRPr lang="ru-RU" i="1" dirty="0">
            <a:solidFill>
              <a:srgbClr val="FF0000"/>
            </a:solidFill>
          </a:endParaRPr>
        </a:p>
      </dgm:t>
    </dgm:pt>
    <dgm:pt modelId="{FE90CCD5-A021-4D3F-8E64-9964346090A0}" type="parTrans" cxnId="{460F4118-513E-472D-9DA5-181CB0451EA6}">
      <dgm:prSet/>
      <dgm:spPr/>
      <dgm:t>
        <a:bodyPr/>
        <a:lstStyle/>
        <a:p>
          <a:endParaRPr lang="ru-RU"/>
        </a:p>
      </dgm:t>
    </dgm:pt>
    <dgm:pt modelId="{B545C177-85D6-4E60-91E5-48F1421A71F1}" type="sibTrans" cxnId="{460F4118-513E-472D-9DA5-181CB0451EA6}">
      <dgm:prSet/>
      <dgm:spPr/>
      <dgm:t>
        <a:bodyPr/>
        <a:lstStyle/>
        <a:p>
          <a:endParaRPr lang="ru-RU"/>
        </a:p>
      </dgm:t>
    </dgm:pt>
    <dgm:pt modelId="{F1D78C42-C12A-43C9-8194-089694F13FA3}">
      <dgm:prSet phldrT="[Текст]"/>
      <dgm:spPr/>
      <dgm:t>
        <a:bodyPr/>
        <a:lstStyle/>
        <a:p>
          <a:r>
            <a:rPr lang="ru-RU" i="1" dirty="0" smtClean="0">
              <a:solidFill>
                <a:srgbClr val="FF0000"/>
              </a:solidFill>
            </a:rPr>
            <a:t>«Алиса в стране чудес»</a:t>
          </a:r>
          <a:endParaRPr lang="ru-RU" i="1" dirty="0">
            <a:solidFill>
              <a:srgbClr val="FF0000"/>
            </a:solidFill>
          </a:endParaRPr>
        </a:p>
      </dgm:t>
    </dgm:pt>
    <dgm:pt modelId="{FC076E30-A19F-43CB-AA96-FC2CDEA53B76}" type="parTrans" cxnId="{B3B72608-1133-4969-9DCC-98A2D799CF2C}">
      <dgm:prSet/>
      <dgm:spPr/>
      <dgm:t>
        <a:bodyPr/>
        <a:lstStyle/>
        <a:p>
          <a:endParaRPr lang="ru-RU"/>
        </a:p>
      </dgm:t>
    </dgm:pt>
    <dgm:pt modelId="{9198AC67-6D4E-4C68-8981-27C5045FFE54}" type="sibTrans" cxnId="{B3B72608-1133-4969-9DCC-98A2D799CF2C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E99C82-88B7-4821-8D73-240915E39F89}" type="presOf" srcId="{5180C471-933B-4578-A811-AB917D90C774}" destId="{0D7AEB32-1A12-4071-8BD0-005303AC8E23}" srcOrd="0" destOrd="0" presId="urn:microsoft.com/office/officeart/2005/8/layout/chevron2"/>
    <dgm:cxn modelId="{2EEA86FE-B5EA-48E2-A715-60817DD327BE}" type="presOf" srcId="{F1D78C42-C12A-43C9-8194-089694F13FA3}" destId="{0D7AEB32-1A12-4071-8BD0-005303AC8E23}" srcOrd="0" destOrd="2" presId="urn:microsoft.com/office/officeart/2005/8/layout/chevron2"/>
    <dgm:cxn modelId="{44A2C5C1-30BB-4219-A6F4-AB7A39A00F03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03D88DA8-C4B6-4AD4-9AAC-1C747CCC4543}" type="presOf" srcId="{F0F2E6C2-4869-4A3C-AB62-8882493574F0}" destId="{0D7AEB32-1A12-4071-8BD0-005303AC8E23}" srcOrd="0" destOrd="1" presId="urn:microsoft.com/office/officeart/2005/8/layout/chevron2"/>
    <dgm:cxn modelId="{460F4118-513E-472D-9DA5-181CB0451EA6}" srcId="{12A96BD3-F0D2-428B-AAA4-EC1CC8D82464}" destId="{F0F2E6C2-4869-4A3C-AB62-8882493574F0}" srcOrd="1" destOrd="0" parTransId="{FE90CCD5-A021-4D3F-8E64-9964346090A0}" sibTransId="{B545C177-85D6-4E60-91E5-48F1421A71F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E4B5BBE4-F139-475F-AB99-941E71FA1FCF}" type="presOf" srcId="{216DF3C3-AC1C-4A61-B135-5FEA96E73E4F}" destId="{4C437949-3394-400C-872F-8AD081084FDF}" srcOrd="0" destOrd="0" presId="urn:microsoft.com/office/officeart/2005/8/layout/chevron2"/>
    <dgm:cxn modelId="{B3B72608-1133-4969-9DCC-98A2D799CF2C}" srcId="{12A96BD3-F0D2-428B-AAA4-EC1CC8D82464}" destId="{F1D78C42-C12A-43C9-8194-089694F13FA3}" srcOrd="2" destOrd="0" parTransId="{FC076E30-A19F-43CB-AA96-FC2CDEA53B76}" sibTransId="{9198AC67-6D4E-4C68-8981-27C5045FFE54}"/>
    <dgm:cxn modelId="{DA7A478F-94C3-4160-8636-2F3E23CCCFCF}" type="presParOf" srcId="{4C437949-3394-400C-872F-8AD081084FDF}" destId="{7A21B854-F036-4E82-A24F-A95330486C28}" srcOrd="0" destOrd="0" presId="urn:microsoft.com/office/officeart/2005/8/layout/chevron2"/>
    <dgm:cxn modelId="{8E01A72B-7C33-4E61-95D2-6728160A2C3D}" type="presParOf" srcId="{7A21B854-F036-4E82-A24F-A95330486C28}" destId="{A56542EC-2104-4DE4-98AF-EC4AD88E0249}" srcOrd="0" destOrd="0" presId="urn:microsoft.com/office/officeart/2005/8/layout/chevron2"/>
    <dgm:cxn modelId="{C4529D8B-1631-44A9-9B39-B73C949607B8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6</a:t>
          </a:r>
        </a:p>
        <a:p>
          <a:r>
            <a:rPr lang="ru-RU" sz="2400" b="1" u="none" dirty="0" smtClean="0"/>
            <a:t>Краткое описание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/>
      <dgm:spPr/>
      <dgm:t>
        <a:bodyPr/>
        <a:lstStyle/>
        <a:p>
          <a:r>
            <a:rPr lang="ru-RU" i="1" dirty="0" smtClean="0">
              <a:solidFill>
                <a:schemeClr val="accent6"/>
              </a:solidFill>
            </a:rPr>
            <a:t>Приобретение танцевальных костюмов (национальных, спортивных и др.) для младшей, средней и старшей танцевальных групп сельского дома культуры с. Просвет</a:t>
          </a:r>
          <a:endParaRPr lang="ru-RU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324" custLinFactNeighborY="-741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ScaleX="98637" custScaleY="122694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61CB00-057A-4808-9E0A-A19B31EDA0B4}" type="presOf" srcId="{12A96BD3-F0D2-428B-AAA4-EC1CC8D82464}" destId="{A56542EC-2104-4DE4-98AF-EC4AD88E0249}" srcOrd="0" destOrd="0" presId="urn:microsoft.com/office/officeart/2005/8/layout/chevron2"/>
    <dgm:cxn modelId="{991AC13C-EDA2-4255-936A-017ACBD2B017}" type="presOf" srcId="{5180C471-933B-4578-A811-AB917D90C774}" destId="{0D7AEB32-1A12-4071-8BD0-005303AC8E23}" srcOrd="0" destOrd="0" presId="urn:microsoft.com/office/officeart/2005/8/layout/chevron2"/>
    <dgm:cxn modelId="{94E872D9-5AC7-442A-B740-A21232C7EE2D}" type="presOf" srcId="{216DF3C3-AC1C-4A61-B135-5FEA96E73E4F}" destId="{4C437949-3394-400C-872F-8AD081084FDF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E1F02F57-379C-40CA-ADE6-E51E4D7C189A}" type="presParOf" srcId="{4C437949-3394-400C-872F-8AD081084FDF}" destId="{7A21B854-F036-4E82-A24F-A95330486C28}" srcOrd="0" destOrd="0" presId="urn:microsoft.com/office/officeart/2005/8/layout/chevron2"/>
    <dgm:cxn modelId="{36AB2093-60FC-47D2-BCFB-C2A681F86663}" type="presParOf" srcId="{7A21B854-F036-4E82-A24F-A95330486C28}" destId="{A56542EC-2104-4DE4-98AF-EC4AD88E0249}" srcOrd="0" destOrd="0" presId="urn:microsoft.com/office/officeart/2005/8/layout/chevron2"/>
    <dgm:cxn modelId="{0D222647-BD05-4FDC-9A5C-1031E8168F53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7</a:t>
          </a:r>
        </a:p>
        <a:p>
          <a:r>
            <a:rPr lang="ru-RU" sz="2400" b="1" u="none" dirty="0" smtClean="0"/>
            <a:t>Проблема, на решение которой направлен проект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r>
            <a:rPr lang="ru-RU" sz="4000" i="1" dirty="0" smtClean="0">
              <a:solidFill>
                <a:schemeClr val="accent6"/>
              </a:solidFill>
            </a:rPr>
            <a:t>Отсутствие в поселении освещения на ул. Садовая, ул. Ульяновская</a:t>
          </a:r>
          <a:endParaRPr lang="ru-RU" sz="4000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-9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-3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36BFE3-3E49-4F7C-AC5D-831404320803}" type="presOf" srcId="{12A96BD3-F0D2-428B-AAA4-EC1CC8D82464}" destId="{A56542EC-2104-4DE4-98AF-EC4AD88E0249}" srcOrd="0" destOrd="0" presId="urn:microsoft.com/office/officeart/2005/8/layout/chevron2"/>
    <dgm:cxn modelId="{996D2566-F6CB-4EB8-8EAE-08E3EBC71C65}" type="presOf" srcId="{5180C471-933B-4578-A811-AB917D90C774}" destId="{0D7AEB32-1A12-4071-8BD0-005303AC8E23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846C4FC4-522A-46A6-A6FD-ADF02671E8EB}" type="presOf" srcId="{216DF3C3-AC1C-4A61-B135-5FEA96E73E4F}" destId="{4C437949-3394-400C-872F-8AD081084FDF}" srcOrd="0" destOrd="0" presId="urn:microsoft.com/office/officeart/2005/8/layout/chevron2"/>
    <dgm:cxn modelId="{1475FB90-9D38-4B66-A2F4-6924E55E7A71}" type="presParOf" srcId="{4C437949-3394-400C-872F-8AD081084FDF}" destId="{7A21B854-F036-4E82-A24F-A95330486C28}" srcOrd="0" destOrd="0" presId="urn:microsoft.com/office/officeart/2005/8/layout/chevron2"/>
    <dgm:cxn modelId="{6F4644E9-D591-41A0-874F-7190CEA08785}" type="presParOf" srcId="{7A21B854-F036-4E82-A24F-A95330486C28}" destId="{A56542EC-2104-4DE4-98AF-EC4AD88E0249}" srcOrd="0" destOrd="0" presId="urn:microsoft.com/office/officeart/2005/8/layout/chevron2"/>
    <dgm:cxn modelId="{E0E7694B-9472-4EFB-9617-7876999B1E4C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8</a:t>
          </a:r>
        </a:p>
        <a:p>
          <a:r>
            <a:rPr lang="ru-RU" sz="2400" b="1" u="none" dirty="0" smtClean="0"/>
            <a:t>Обоснование социальной значимости общественного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r>
            <a:rPr lang="ru-RU" sz="2800" b="1" i="1" dirty="0" smtClean="0">
              <a:solidFill>
                <a:schemeClr val="accent6"/>
              </a:solidFill>
            </a:rPr>
            <a:t>Реализация данного общественного проекта позволит обеспечить жителей деревни условиями для комфортного проживания путем значительного, комплексного улучшения внешнего вида данного населенного пункта, приблизит уровень обеспеченности населения зелеными насаждениями к нормативному значению. Обустройство парка даст возможность детям для игр и занятий спортом, для проведения культурно-массовых мероприятий. </a:t>
          </a:r>
          <a:endParaRPr lang="ru-RU" sz="2800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ScaleX="74603" custLinFactNeighborX="17940" custLinFactNeighborY="-65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ScaleY="143430" custLinFactNeighborX="1989" custLinFactNeighborY="11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C8C0A-5859-4ADD-8BD4-0405CFC85751}" type="presOf" srcId="{5180C471-933B-4578-A811-AB917D90C774}" destId="{0D7AEB32-1A12-4071-8BD0-005303AC8E23}" srcOrd="0" destOrd="0" presId="urn:microsoft.com/office/officeart/2005/8/layout/chevron2"/>
    <dgm:cxn modelId="{DA5A5EC7-9BA6-491B-B5BC-49C7D49F3EB3}" type="presOf" srcId="{216DF3C3-AC1C-4A61-B135-5FEA96E73E4F}" destId="{4C437949-3394-400C-872F-8AD081084FDF}" srcOrd="0" destOrd="0" presId="urn:microsoft.com/office/officeart/2005/8/layout/chevron2"/>
    <dgm:cxn modelId="{EE20B705-F88B-469C-AADC-522C65A58708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43277751-F2FC-43DB-A54B-50D5298071FA}" type="presParOf" srcId="{4C437949-3394-400C-872F-8AD081084FDF}" destId="{7A21B854-F036-4E82-A24F-A95330486C28}" srcOrd="0" destOrd="0" presId="urn:microsoft.com/office/officeart/2005/8/layout/chevron2"/>
    <dgm:cxn modelId="{C9A9829E-F785-4A27-A8F8-A8B51FBCF980}" type="presParOf" srcId="{7A21B854-F036-4E82-A24F-A95330486C28}" destId="{A56542EC-2104-4DE4-98AF-EC4AD88E0249}" srcOrd="0" destOrd="0" presId="urn:microsoft.com/office/officeart/2005/8/layout/chevron2"/>
    <dgm:cxn modelId="{00FC8C8B-88F1-4454-A3A9-5DB320D000CE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6DF3C3-AC1C-4A61-B135-5FEA96E73E4F}" type="doc">
      <dgm:prSet loTypeId="urn:microsoft.com/office/officeart/2005/8/layout/chevron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12A96BD3-F0D2-428B-AAA4-EC1CC8D82464}">
      <dgm:prSet phldrT="[Текст]" custT="1"/>
      <dgm:spPr/>
      <dgm:t>
        <a:bodyPr/>
        <a:lstStyle/>
        <a:p>
          <a:r>
            <a:rPr lang="ru-RU" sz="2400" b="1" u="sng" dirty="0" smtClean="0"/>
            <a:t>Пункт 9</a:t>
          </a:r>
        </a:p>
        <a:p>
          <a:r>
            <a:rPr lang="ru-RU" sz="2400" b="1" u="none" dirty="0" smtClean="0"/>
            <a:t>Статус проекта</a:t>
          </a:r>
          <a:endParaRPr lang="ru-RU" sz="2400" b="1" u="none" dirty="0"/>
        </a:p>
      </dgm:t>
    </dgm:pt>
    <dgm:pt modelId="{DAA99C99-E756-4815-A426-393CEC53FD96}" type="parTrans" cxnId="{0089C1C0-3FC0-49FE-9618-93421AFF79F2}">
      <dgm:prSet/>
      <dgm:spPr/>
      <dgm:t>
        <a:bodyPr/>
        <a:lstStyle/>
        <a:p>
          <a:endParaRPr lang="ru-RU"/>
        </a:p>
      </dgm:t>
    </dgm:pt>
    <dgm:pt modelId="{635FFCED-9D9B-4988-BD44-F1418D5C6FA1}" type="sibTrans" cxnId="{0089C1C0-3FC0-49FE-9618-93421AFF79F2}">
      <dgm:prSet/>
      <dgm:spPr/>
      <dgm:t>
        <a:bodyPr/>
        <a:lstStyle/>
        <a:p>
          <a:endParaRPr lang="ru-RU"/>
        </a:p>
      </dgm:t>
    </dgm:pt>
    <dgm:pt modelId="{5180C471-933B-4578-A811-AB917D90C774}">
      <dgm:prSet phldrT="[Текст]" custT="1"/>
      <dgm:spPr/>
      <dgm:t>
        <a:bodyPr/>
        <a:lstStyle/>
        <a:p>
          <a:r>
            <a:rPr lang="ru-RU" sz="2800" b="0" i="1" dirty="0" smtClean="0">
              <a:solidFill>
                <a:schemeClr val="accent6"/>
              </a:solidFill>
            </a:rPr>
            <a:t>На дворовой территории многоквартирных домов или домовладений</a:t>
          </a:r>
          <a:endParaRPr lang="ru-RU" sz="2800" b="0" i="1" dirty="0">
            <a:solidFill>
              <a:schemeClr val="accent6"/>
            </a:solidFill>
          </a:endParaRPr>
        </a:p>
      </dgm:t>
    </dgm:pt>
    <dgm:pt modelId="{8397AD9A-BCB8-4FBF-A025-9E8EABD331B4}" type="parTrans" cxnId="{3BD09FD3-9F58-4DA2-B81A-C93B4AF02ED6}">
      <dgm:prSet/>
      <dgm:spPr/>
      <dgm:t>
        <a:bodyPr/>
        <a:lstStyle/>
        <a:p>
          <a:endParaRPr lang="ru-RU"/>
        </a:p>
      </dgm:t>
    </dgm:pt>
    <dgm:pt modelId="{D31A3DEE-758E-4A01-8566-8688BE3A4E13}" type="sibTrans" cxnId="{3BD09FD3-9F58-4DA2-B81A-C93B4AF02ED6}">
      <dgm:prSet/>
      <dgm:spPr/>
      <dgm:t>
        <a:bodyPr/>
        <a:lstStyle/>
        <a:p>
          <a:endParaRPr lang="ru-RU"/>
        </a:p>
      </dgm:t>
    </dgm:pt>
    <dgm:pt modelId="{2836C8D8-F3A3-46D0-8811-968BBA25189A}">
      <dgm:prSet phldrT="[Текст]" custT="1"/>
      <dgm:spPr/>
      <dgm:t>
        <a:bodyPr/>
        <a:lstStyle/>
        <a:p>
          <a:r>
            <a:rPr lang="ru-RU" sz="2800" b="0" i="1" dirty="0" smtClean="0">
              <a:solidFill>
                <a:schemeClr val="accent6"/>
              </a:solidFill>
            </a:rPr>
            <a:t>Вне дворовой территории многоквартирных домов или домовладений</a:t>
          </a:r>
          <a:endParaRPr lang="ru-RU" sz="2800" b="0" i="1" dirty="0">
            <a:solidFill>
              <a:schemeClr val="accent6"/>
            </a:solidFill>
          </a:endParaRPr>
        </a:p>
      </dgm:t>
    </dgm:pt>
    <dgm:pt modelId="{F785F041-D315-48B4-AF70-280E26772B64}" type="parTrans" cxnId="{C6E0CAB3-A8C0-4A8F-80F0-22CAB65404CE}">
      <dgm:prSet/>
      <dgm:spPr/>
    </dgm:pt>
    <dgm:pt modelId="{DF26EEDE-E8A1-4822-B62C-573F4E93FD34}" type="sibTrans" cxnId="{C6E0CAB3-A8C0-4A8F-80F0-22CAB65404CE}">
      <dgm:prSet/>
      <dgm:spPr/>
    </dgm:pt>
    <dgm:pt modelId="{4C437949-3394-400C-872F-8AD081084FDF}" type="pres">
      <dgm:prSet presAssocID="{216DF3C3-AC1C-4A61-B135-5FEA96E73E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21B854-F036-4E82-A24F-A95330486C28}" type="pres">
      <dgm:prSet presAssocID="{12A96BD3-F0D2-428B-AAA4-EC1CC8D82464}" presName="composite" presStyleCnt="0"/>
      <dgm:spPr/>
    </dgm:pt>
    <dgm:pt modelId="{A56542EC-2104-4DE4-98AF-EC4AD88E0249}" type="pres">
      <dgm:prSet presAssocID="{12A96BD3-F0D2-428B-AAA4-EC1CC8D82464}" presName="parentText" presStyleLbl="alignNode1" presStyleIdx="0" presStyleCnt="1" custLinFactNeighborX="-9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AEB32-1A12-4071-8BD0-005303AC8E23}" type="pres">
      <dgm:prSet presAssocID="{12A96BD3-F0D2-428B-AAA4-EC1CC8D82464}" presName="descendantText" presStyleLbl="alignAcc1" presStyleIdx="0" presStyleCnt="1" custLinFactNeighborX="1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7C9304-C02D-4530-A4E9-151754AA751C}" type="presOf" srcId="{2836C8D8-F3A3-46D0-8811-968BBA25189A}" destId="{0D7AEB32-1A12-4071-8BD0-005303AC8E23}" srcOrd="0" destOrd="1" presId="urn:microsoft.com/office/officeart/2005/8/layout/chevron2"/>
    <dgm:cxn modelId="{C6E0CAB3-A8C0-4A8F-80F0-22CAB65404CE}" srcId="{12A96BD3-F0D2-428B-AAA4-EC1CC8D82464}" destId="{2836C8D8-F3A3-46D0-8811-968BBA25189A}" srcOrd="1" destOrd="0" parTransId="{F785F041-D315-48B4-AF70-280E26772B64}" sibTransId="{DF26EEDE-E8A1-4822-B62C-573F4E93FD34}"/>
    <dgm:cxn modelId="{35FAEB7F-2357-470D-8971-FC33FB503BB0}" type="presOf" srcId="{5180C471-933B-4578-A811-AB917D90C774}" destId="{0D7AEB32-1A12-4071-8BD0-005303AC8E23}" srcOrd="0" destOrd="0" presId="urn:microsoft.com/office/officeart/2005/8/layout/chevron2"/>
    <dgm:cxn modelId="{B1A04D21-0CD5-496F-9EEE-33A2D94E9978}" type="presOf" srcId="{216DF3C3-AC1C-4A61-B135-5FEA96E73E4F}" destId="{4C437949-3394-400C-872F-8AD081084FDF}" srcOrd="0" destOrd="0" presId="urn:microsoft.com/office/officeart/2005/8/layout/chevron2"/>
    <dgm:cxn modelId="{8C1D3888-271A-4979-9C58-E50037B99B71}" type="presOf" srcId="{12A96BD3-F0D2-428B-AAA4-EC1CC8D82464}" destId="{A56542EC-2104-4DE4-98AF-EC4AD88E0249}" srcOrd="0" destOrd="0" presId="urn:microsoft.com/office/officeart/2005/8/layout/chevron2"/>
    <dgm:cxn modelId="{0089C1C0-3FC0-49FE-9618-93421AFF79F2}" srcId="{216DF3C3-AC1C-4A61-B135-5FEA96E73E4F}" destId="{12A96BD3-F0D2-428B-AAA4-EC1CC8D82464}" srcOrd="0" destOrd="0" parTransId="{DAA99C99-E756-4815-A426-393CEC53FD96}" sibTransId="{635FFCED-9D9B-4988-BD44-F1418D5C6FA1}"/>
    <dgm:cxn modelId="{3BD09FD3-9F58-4DA2-B81A-C93B4AF02ED6}" srcId="{12A96BD3-F0D2-428B-AAA4-EC1CC8D82464}" destId="{5180C471-933B-4578-A811-AB917D90C774}" srcOrd="0" destOrd="0" parTransId="{8397AD9A-BCB8-4FBF-A025-9E8EABD331B4}" sibTransId="{D31A3DEE-758E-4A01-8566-8688BE3A4E13}"/>
    <dgm:cxn modelId="{A64F35BE-225A-4E73-8E9C-93CFBBC303B0}" type="presParOf" srcId="{4C437949-3394-400C-872F-8AD081084FDF}" destId="{7A21B854-F036-4E82-A24F-A95330486C28}" srcOrd="0" destOrd="0" presId="urn:microsoft.com/office/officeart/2005/8/layout/chevron2"/>
    <dgm:cxn modelId="{0DCED257-2D8D-46DA-83E1-6AEB2E00D2FF}" type="presParOf" srcId="{7A21B854-F036-4E82-A24F-A95330486C28}" destId="{A56542EC-2104-4DE4-98AF-EC4AD88E0249}" srcOrd="0" destOrd="0" presId="urn:microsoft.com/office/officeart/2005/8/layout/chevron2"/>
    <dgm:cxn modelId="{6A239906-9D93-4CCB-BB1D-8F2322640583}" type="presParOf" srcId="{7A21B854-F036-4E82-A24F-A95330486C28}" destId="{0D7AEB32-1A12-4071-8BD0-005303AC8E2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C8236-AFC1-4E8B-A34C-2E991D528EC8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1204A-1A2A-46AB-A4D2-7C44FF7C1D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97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2C1C8-D27F-4230-B717-3D64A2FF6672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07CAF-CDDF-4C4D-BF3B-9E0123ABDD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150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392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99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07CAF-CDDF-4C4D-BF3B-9E0123ABDD71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378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EA9F888-190B-4A4B-B67D-C1B8D0CE389F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6D60D3-3068-48F6-9EEE-915F2E8337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9736" y="3068960"/>
            <a:ext cx="7643866" cy="2536138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ЗАПОЛНЕНИЕ ЗАЯВКИ НА УЧАСТИЕ В КОНКУРСНОМ ОТБОРЕ ОБЩЕСТВЕННЫХ ПРОЕКТОВ </a:t>
            </a:r>
          </a:p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ПО ГОСУДАРСТВЕННОЙ ПРОГРАММЕ САМАРСКОЙ ОБЛАСТИ «ПОДДЕРЖКА ИНИЦИАТИВ НАСЕЛЕНИЯ МУНИЦИПАЛЬНЫХ ОБРАЗОВАНИЙ </a:t>
            </a:r>
          </a:p>
          <a:p>
            <a:pPr algn="r">
              <a:spcBef>
                <a:spcPts val="0"/>
              </a:spcBef>
            </a:pPr>
            <a:r>
              <a:rPr lang="ru-RU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В САМАРСКОЙ ОБЛАСТИ» НА 2017 – 2025 ГОДЫ</a:t>
            </a:r>
          </a:p>
          <a:p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59696" y="1988840"/>
            <a:ext cx="807246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</a:rPr>
              <a:t>Ассоциация </a:t>
            </a:r>
          </a:p>
          <a:p>
            <a:pPr algn="r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</a:rPr>
              <a:t>«Совет муниципальных образований Самарской области»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0"/>
            <a:ext cx="1874965" cy="187496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7328" y="116632"/>
            <a:ext cx="12144672" cy="5760640"/>
            <a:chOff x="11" y="548680"/>
            <a:chExt cx="9044400" cy="4504649"/>
          </a:xfrm>
        </p:grpSpPr>
        <p:sp>
          <p:nvSpPr>
            <p:cNvPr id="7" name="Полилиния 6"/>
            <p:cNvSpPr/>
            <p:nvPr/>
          </p:nvSpPr>
          <p:spPr>
            <a:xfrm>
              <a:off x="11" y="548680"/>
              <a:ext cx="2195725" cy="3603091"/>
            </a:xfrm>
            <a:custGeom>
              <a:avLst/>
              <a:gdLst>
                <a:gd name="connsiteX0" fmla="*/ 0 w 3027019"/>
                <a:gd name="connsiteY0" fmla="*/ 0 h 1947065"/>
                <a:gd name="connsiteX1" fmla="*/ 2053487 w 3027019"/>
                <a:gd name="connsiteY1" fmla="*/ 0 h 1947065"/>
                <a:gd name="connsiteX2" fmla="*/ 3027019 w 3027019"/>
                <a:gd name="connsiteY2" fmla="*/ 973533 h 1947065"/>
                <a:gd name="connsiteX3" fmla="*/ 2053487 w 3027019"/>
                <a:gd name="connsiteY3" fmla="*/ 1947065 h 1947065"/>
                <a:gd name="connsiteX4" fmla="*/ 0 w 3027019"/>
                <a:gd name="connsiteY4" fmla="*/ 1947065 h 1947065"/>
                <a:gd name="connsiteX5" fmla="*/ 973533 w 3027019"/>
                <a:gd name="connsiteY5" fmla="*/ 973533 h 1947065"/>
                <a:gd name="connsiteX6" fmla="*/ 0 w 3027019"/>
                <a:gd name="connsiteY6" fmla="*/ 0 h 194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7019" h="1947065">
                  <a:moveTo>
                    <a:pt x="3027019" y="0"/>
                  </a:moveTo>
                  <a:lnTo>
                    <a:pt x="3027019" y="1320861"/>
                  </a:lnTo>
                  <a:lnTo>
                    <a:pt x="1513509" y="1947065"/>
                  </a:lnTo>
                  <a:lnTo>
                    <a:pt x="0" y="1320861"/>
                  </a:lnTo>
                  <a:lnTo>
                    <a:pt x="0" y="0"/>
                  </a:lnTo>
                  <a:lnTo>
                    <a:pt x="1513509" y="626204"/>
                  </a:lnTo>
                  <a:lnTo>
                    <a:pt x="3027019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988773" rIns="15239" bIns="988772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10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Направление реализации проекта </a:t>
              </a: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2195737" y="792175"/>
              <a:ext cx="6848674" cy="4261154"/>
            </a:xfrm>
            <a:custGeom>
              <a:avLst/>
              <a:gdLst>
                <a:gd name="connsiteX0" fmla="*/ 724829 w 4348885"/>
                <a:gd name="connsiteY0" fmla="*/ 0 h 6848674"/>
                <a:gd name="connsiteX1" fmla="*/ 3624056 w 4348885"/>
                <a:gd name="connsiteY1" fmla="*/ 0 h 6848674"/>
                <a:gd name="connsiteX2" fmla="*/ 4348885 w 4348885"/>
                <a:gd name="connsiteY2" fmla="*/ 724829 h 6848674"/>
                <a:gd name="connsiteX3" fmla="*/ 4348885 w 4348885"/>
                <a:gd name="connsiteY3" fmla="*/ 6848674 h 6848674"/>
                <a:gd name="connsiteX4" fmla="*/ 4348885 w 4348885"/>
                <a:gd name="connsiteY4" fmla="*/ 6848674 h 6848674"/>
                <a:gd name="connsiteX5" fmla="*/ 0 w 4348885"/>
                <a:gd name="connsiteY5" fmla="*/ 6848674 h 6848674"/>
                <a:gd name="connsiteX6" fmla="*/ 0 w 4348885"/>
                <a:gd name="connsiteY6" fmla="*/ 6848674 h 6848674"/>
                <a:gd name="connsiteX7" fmla="*/ 0 w 4348885"/>
                <a:gd name="connsiteY7" fmla="*/ 724829 h 6848674"/>
                <a:gd name="connsiteX8" fmla="*/ 724829 w 4348885"/>
                <a:gd name="connsiteY8" fmla="*/ 0 h 6848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8885" h="6848674">
                  <a:moveTo>
                    <a:pt x="4348885" y="1141470"/>
                  </a:moveTo>
                  <a:lnTo>
                    <a:pt x="4348885" y="5707204"/>
                  </a:lnTo>
                  <a:cubicBezTo>
                    <a:pt x="4348885" y="6337620"/>
                    <a:pt x="4142818" y="6848673"/>
                    <a:pt x="3888621" y="6848673"/>
                  </a:cubicBezTo>
                  <a:lnTo>
                    <a:pt x="0" y="6848673"/>
                  </a:lnTo>
                  <a:lnTo>
                    <a:pt x="0" y="6848673"/>
                  </a:lnTo>
                  <a:lnTo>
                    <a:pt x="0" y="1"/>
                  </a:lnTo>
                  <a:lnTo>
                    <a:pt x="0" y="1"/>
                  </a:lnTo>
                  <a:lnTo>
                    <a:pt x="3888621" y="1"/>
                  </a:lnTo>
                  <a:cubicBezTo>
                    <a:pt x="4142818" y="1"/>
                    <a:pt x="4348885" y="511054"/>
                    <a:pt x="4348885" y="1141470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" tIns="212295" rIns="212295" bIns="219916" numCol="1" spcCol="1270" anchor="ctr" anchorCtr="1">
              <a:noAutofit/>
            </a:bodyPr>
            <a:lstStyle/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водоснабжения населения и (или) водоотведения;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дорожная деятельность в отношении дорог местного значения, ремонт (капитальный ремонт) </a:t>
              </a:r>
              <a:r>
                <a:rPr lang="ru-RU" sz="1200" b="1" i="1" dirty="0" smtClean="0">
                  <a:solidFill>
                    <a:srgbClr val="FF0000"/>
                  </a:solidFill>
                </a:rPr>
                <a:t>дорог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 smtClean="0">
                  <a:solidFill>
                    <a:srgbClr val="FF0000"/>
                  </a:solidFill>
                </a:rPr>
                <a:t> </a:t>
              </a:r>
              <a:r>
                <a:rPr lang="ru-RU" sz="1200" b="1" i="1" dirty="0">
                  <a:solidFill>
                    <a:srgbClr val="FF0000"/>
                  </a:solidFill>
                </a:rPr>
                <a:t>дворовых территорий многоквартирных домов населенных пунктов, проездов к ним;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обеспечение первичных мер пожарной безопасности;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сохранение объектов культурного наследия (памятников истории и культуры);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освещение улиц, размещение (восстановление) фонтанов, декоративных водоемов и (или) объектов монументального искусства на территориях общего пользования, воспроизводство городских лесов, озеленение территории, размещение малых архитектурных форм;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размещение площадок для игр детей, отдыха взрослых, занятий физической культурой и спортом, выгула и дрессировки собак;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600" b="1" i="1" dirty="0">
                  <a:solidFill>
                    <a:srgbClr val="FF0000"/>
                  </a:solidFill>
                </a:rPr>
                <a:t>о</a:t>
              </a:r>
              <a:r>
                <a:rPr lang="ru-RU" sz="1600" b="1" i="1" dirty="0" smtClean="0">
                  <a:solidFill>
                    <a:srgbClr val="FF0000"/>
                  </a:solidFill>
                </a:rPr>
                <a:t>беспечение </a:t>
              </a:r>
              <a:r>
                <a:rPr lang="ru-RU" sz="1600" b="1" i="1" dirty="0">
                  <a:solidFill>
                    <a:srgbClr val="FF0000"/>
                  </a:solidFill>
                </a:rPr>
                <a:t>условий для развития физической культуры и спорта, организации проведения официальных физкультурно-оздоровительных и спортивных </a:t>
              </a:r>
              <a:r>
                <a:rPr lang="ru-RU" sz="1600" b="1" i="1" dirty="0" smtClean="0">
                  <a:solidFill>
                    <a:srgbClr val="FF0000"/>
                  </a:solidFill>
                </a:rPr>
                <a:t>мероприятий;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1200" b="1" i="1" dirty="0" smtClean="0">
                  <a:solidFill>
                    <a:srgbClr val="FF0000"/>
                  </a:solidFill>
                </a:rPr>
                <a:t>создание </a:t>
              </a:r>
              <a:r>
                <a:rPr lang="ru-RU" sz="1200" b="1" i="1" dirty="0">
                  <a:solidFill>
                    <a:srgbClr val="FF0000"/>
                  </a:solidFill>
                </a:rPr>
                <a:t>(восстановление) объектов массового отдыха, в том числе на водных объектах общего пользования, и (или) создание (восстановление) объектов сферы культуры муниципального образования</a:t>
              </a:r>
              <a:r>
                <a:rPr lang="ru-RU" sz="1200" b="1" i="1" dirty="0" smtClean="0">
                  <a:solidFill>
                    <a:srgbClr val="FF0000"/>
                  </a:solidFill>
                </a:rPr>
                <a:t>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создание лечебно-оздоровительных местностей и курортов местного значения;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участие в организации деятельности по сбору твердых коммунальных отходов, в том числе по установке площадок для сбора твердых коммунальных отходов на территориях населенных пунктов, застроенных объектами индивидуального жилищного строительства, а также на земельных участках, предоставленных некоммерческим организациям, созданным гражданами для ведения садоводства, огородничества, дачного хозяйства;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сохранение, возрождение и развитие народных художественных промыслов;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досуга, в том числе организация экскурсионного обслуживания, событийных мероприятий, фестивалей, иных культурно-массовых мероприятий, проводимых на территории муниципального образования;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содержание мест захоронения;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мероприятий по охране окружающей среды;</a:t>
              </a:r>
            </a:p>
            <a:p>
              <a:pPr marL="114300" lvl="1" indent="-11430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•"/>
              </a:pPr>
              <a:r>
                <a:rPr lang="ru-RU" sz="1200" b="1" i="1" dirty="0">
                  <a:solidFill>
                    <a:srgbClr val="FF0000"/>
                  </a:solidFill>
                </a:rPr>
                <a:t>организация мероприятий по охране, защите, воспроизводству городских лесов, в том числе лесов особо охраняемых природных территорий, расположенных в границах населенных пунктов поселения</a:t>
              </a:r>
            </a:p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200" b="1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032104" y="6188659"/>
            <a:ext cx="5159896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МОЖНО ВЫБРАТЬ ТОЛЬКО ОДНО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12546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91344" y="620688"/>
            <a:ext cx="11737304" cy="6120680"/>
            <a:chOff x="571472" y="1343489"/>
            <a:chExt cx="10629738" cy="5859167"/>
          </a:xfrm>
        </p:grpSpPr>
        <p:sp>
          <p:nvSpPr>
            <p:cNvPr id="3" name="Полилиния 2"/>
            <p:cNvSpPr/>
            <p:nvPr/>
          </p:nvSpPr>
          <p:spPr>
            <a:xfrm>
              <a:off x="571472" y="1343489"/>
              <a:ext cx="3299601" cy="5859167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11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Лицо, ответственное за </a:t>
              </a:r>
              <a:r>
                <a:rPr lang="ru-RU" b="1" dirty="0" smtClean="0"/>
                <a:t>взаимодействие </a:t>
              </a:r>
              <a:r>
                <a:rPr lang="ru-RU" b="1" dirty="0"/>
                <a:t>с Администрацией Губернатора Самарской области и департаментом управления делами Губернатора Самарской области и Правительства Самарской области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871073" y="1343489"/>
              <a:ext cx="7330137" cy="4204814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Ф.И.О. Иванов Иван Иванович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Должность глава сельского поселения Троицкое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Мобильный телефон 89873848234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Рабочий телефон 88464825960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Адрес электронной почты </a:t>
              </a:r>
              <a:r>
                <a:rPr lang="en-US" sz="2800" i="1" dirty="0">
                  <a:solidFill>
                    <a:schemeClr val="accent6"/>
                  </a:solidFill>
                </a:rPr>
                <a:t>adm_adm63@mail.ru 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800" i="1" dirty="0">
                  <a:solidFill>
                    <a:schemeClr val="accent6"/>
                  </a:solidFill>
                </a:rPr>
                <a:t>Аккаунты в </a:t>
              </a:r>
              <a:r>
                <a:rPr lang="ru-RU" sz="2800" i="1" dirty="0" err="1">
                  <a:solidFill>
                    <a:schemeClr val="accent6"/>
                  </a:solidFill>
                </a:rPr>
                <a:t>соцсетях</a:t>
              </a:r>
              <a:r>
                <a:rPr lang="ru-RU" sz="2800" i="1" dirty="0">
                  <a:solidFill>
                    <a:schemeClr val="accent6"/>
                  </a:solidFill>
                </a:rPr>
                <a:t> </a:t>
              </a:r>
              <a:r>
                <a:rPr lang="en-US" sz="2800" i="1" dirty="0">
                  <a:solidFill>
                    <a:schemeClr val="accent6"/>
                  </a:solidFill>
                </a:rPr>
                <a:t>https://</a:t>
              </a:r>
              <a:r>
                <a:rPr lang="en-US" sz="2800" i="1" dirty="0" smtClean="0">
                  <a:solidFill>
                    <a:schemeClr val="accent6"/>
                  </a:solidFill>
                </a:rPr>
                <a:t>vk.com/ivan63</a:t>
              </a:r>
              <a:endParaRPr lang="en-US" sz="2800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240016" y="5589240"/>
            <a:ext cx="5688632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ПРЕДСТАВИТЕЛЬ АДМИНИСТРАЦИИ,</a:t>
            </a:r>
          </a:p>
          <a:p>
            <a:pPr algn="r"/>
            <a:r>
              <a:rPr lang="ru-RU" sz="2400" b="1" dirty="0" smtClean="0"/>
              <a:t>НЕ представитель общественности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4900585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692696"/>
            <a:ext cx="11377262" cy="5360903"/>
            <a:chOff x="592014" y="1174694"/>
            <a:chExt cx="10303672" cy="5131853"/>
          </a:xfrm>
        </p:grpSpPr>
        <p:sp>
          <p:nvSpPr>
            <p:cNvPr id="3" name="Полилиния 2"/>
            <p:cNvSpPr/>
            <p:nvPr/>
          </p:nvSpPr>
          <p:spPr>
            <a:xfrm>
              <a:off x="592014" y="1205626"/>
              <a:ext cx="3299601" cy="5100921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12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Адреса многоквартирных домов и индивидуальных жилых домов, находящихся на дворовой территории многоквартирных домов или по периметру такой дворовой территории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b="1" dirty="0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891614" y="1174694"/>
              <a:ext cx="7004072" cy="3653363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3600" i="1" dirty="0">
                  <a:solidFill>
                    <a:srgbClr val="FF0000"/>
                  </a:solidFill>
                </a:rPr>
                <a:t>Село Алексеевка, ул. Победы, дома №13,15,17,19; пер. Безымянный, дома №232, 234, 236. </a:t>
              </a: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879976" y="5733256"/>
            <a:ext cx="6312024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для проектов</a:t>
            </a:r>
          </a:p>
          <a:p>
            <a:pPr algn="r"/>
            <a:r>
              <a:rPr lang="ru-RU" sz="2400" b="1" dirty="0" smtClean="0"/>
              <a:t> со статусом НА ДВОРОВОЙ ТЕРРИТОРИИ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6677514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19336" y="679122"/>
            <a:ext cx="11737304" cy="6178878"/>
            <a:chOff x="-11668" y="1052735"/>
            <a:chExt cx="11737304" cy="6178878"/>
          </a:xfrm>
        </p:grpSpPr>
        <p:sp>
          <p:nvSpPr>
            <p:cNvPr id="3" name="Полилиния 2"/>
            <p:cNvSpPr/>
            <p:nvPr/>
          </p:nvSpPr>
          <p:spPr>
            <a:xfrm>
              <a:off x="-11668" y="1052736"/>
              <a:ext cx="3634536" cy="5328592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u="sng" dirty="0"/>
                <a:t>Пункт 13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/>
                <a:t>Количество квартир, находящихся на дворовой территории многоквартирных домов, и (или) домовладений индивидуальных жилых домов, находящихся по периметру дворовой территории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48346" y="1052735"/>
              <a:ext cx="8077290" cy="6178878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664267"/>
              </p:ext>
            </p:extLst>
          </p:nvPr>
        </p:nvGraphicFramePr>
        <p:xfrm>
          <a:off x="3897292" y="2064118"/>
          <a:ext cx="7632848" cy="4392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8005"/>
                <a:gridCol w="1798005"/>
                <a:gridCol w="2017963"/>
                <a:gridCol w="2018875"/>
              </a:tblGrid>
              <a:tr h="183207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Количество квартир, находящихся на дворовой территории многоквартирных домов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Количество домовладений, находящихся по периметру дворовой территории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Всего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 том числе поддержавших реализацию проекта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Всего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в том числе поддержавших реализацию проекта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6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530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482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17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r>
                        <a:rPr lang="ru-RU" sz="2400" dirty="0" smtClean="0">
                          <a:effectLst/>
                        </a:rPr>
                        <a:t>14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63752" y="679123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i="1" dirty="0"/>
              <a:t>Для проектов, реализуемых на территории МКД: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34129" y="188640"/>
            <a:ext cx="3547989" cy="1569660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для проектов</a:t>
            </a:r>
          </a:p>
          <a:p>
            <a:pPr algn="r"/>
            <a:r>
              <a:rPr lang="ru-RU" sz="2400" b="1" dirty="0" smtClean="0"/>
              <a:t> со статусом </a:t>
            </a:r>
          </a:p>
          <a:p>
            <a:pPr algn="r"/>
            <a:r>
              <a:rPr lang="ru-RU" sz="2400" b="1" dirty="0" smtClean="0"/>
              <a:t>НА ДВОРОВОЙ ТЕРРИТОРИИ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734805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548680"/>
            <a:ext cx="11665297" cy="4752525"/>
            <a:chOff x="668832" y="1225921"/>
            <a:chExt cx="7793885" cy="4549468"/>
          </a:xfrm>
        </p:grpSpPr>
        <p:sp>
          <p:nvSpPr>
            <p:cNvPr id="3" name="Полилиния 2"/>
            <p:cNvSpPr/>
            <p:nvPr/>
          </p:nvSpPr>
          <p:spPr>
            <a:xfrm>
              <a:off x="668832" y="1225921"/>
              <a:ext cx="2213078" cy="4549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14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Основные мероприятия по реализации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2881910" y="1225921"/>
              <a:ext cx="5580807" cy="4549468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53368"/>
              </p:ext>
            </p:extLst>
          </p:nvPr>
        </p:nvGraphicFramePr>
        <p:xfrm>
          <a:off x="3575720" y="836711"/>
          <a:ext cx="7848872" cy="5158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8034"/>
                <a:gridCol w="3293140"/>
                <a:gridCol w="3977698"/>
              </a:tblGrid>
              <a:tr h="1684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Наименование мероприятия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Представитель проектной группы, ответственный за реализацию мероприятия</a:t>
                      </a:r>
                      <a:endParaRPr lang="ru-RU" sz="2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9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1.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Проведение торгов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Иванова М.И.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2.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Заключение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контракта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Петрова М.И.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3.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Контроль за выполнением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работ подрядчиком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Сидоров И.И.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24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 </a:t>
                      </a: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Торжественное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открытие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400" dirty="0" smtClean="0">
                          <a:effectLst/>
                          <a:latin typeface="Trebuchet MS (Основной текст)"/>
                        </a:rPr>
                        <a:t>Суханова</a:t>
                      </a:r>
                      <a:r>
                        <a:rPr lang="ru-RU" sz="2400" baseline="0" dirty="0" smtClean="0">
                          <a:effectLst/>
                          <a:latin typeface="Trebuchet MS (Основной текст)"/>
                        </a:rPr>
                        <a:t> Н.Н.</a:t>
                      </a:r>
                      <a:r>
                        <a:rPr lang="ru-RU" sz="2400" dirty="0">
                          <a:effectLst/>
                          <a:latin typeface="Trebuchet MS (Основной текст)"/>
                        </a:rPr>
                        <a:t> </a:t>
                      </a:r>
                      <a:endParaRPr lang="ru-RU" sz="2400" dirty="0">
                        <a:effectLst/>
                        <a:latin typeface="Trebuchet MS (Основной текст)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9564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203846"/>
            <a:ext cx="8928992" cy="4752525"/>
            <a:chOff x="668832" y="1225921"/>
            <a:chExt cx="7841995" cy="4549468"/>
          </a:xfrm>
        </p:grpSpPr>
        <p:sp>
          <p:nvSpPr>
            <p:cNvPr id="3" name="Полилиния 2"/>
            <p:cNvSpPr/>
            <p:nvPr/>
          </p:nvSpPr>
          <p:spPr>
            <a:xfrm>
              <a:off x="668832" y="1225921"/>
              <a:ext cx="2880981" cy="4549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15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Состав проектной группы для целей реализации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561427" y="1225921"/>
              <a:ext cx="4949400" cy="3219481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852288"/>
              </p:ext>
            </p:extLst>
          </p:nvPr>
        </p:nvGraphicFramePr>
        <p:xfrm>
          <a:off x="3420674" y="159909"/>
          <a:ext cx="8579982" cy="5503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7805"/>
                <a:gridCol w="4395589"/>
                <a:gridCol w="3606588"/>
              </a:tblGrid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№ п/п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Ф.И.О.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Наименование должности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1.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Иванова Мария Васильевна</a:t>
                      </a:r>
                      <a:endParaRPr lang="ru-RU" sz="2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(руководитель проектной группы)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Глава сельского поселения </a:t>
                      </a:r>
                      <a:r>
                        <a:rPr lang="ru-RU" sz="2200" dirty="0" err="1" smtClean="0">
                          <a:effectLst/>
                        </a:rPr>
                        <a:t>Малячкино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7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2.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Петров</a:t>
                      </a:r>
                      <a:r>
                        <a:rPr lang="ru-RU" sz="2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Михаил Иванович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Депутат сельского поселения </a:t>
                      </a:r>
                      <a:r>
                        <a:rPr lang="ru-RU" sz="2200" dirty="0" err="1" smtClean="0">
                          <a:effectLst/>
                        </a:rPr>
                        <a:t>Малячкино</a:t>
                      </a:r>
                      <a:endParaRPr lang="ru-RU" sz="22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2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>
                          <a:effectLst/>
                        </a:rPr>
                        <a:t>3.</a:t>
                      </a:r>
                      <a:endParaRPr lang="ru-RU" sz="2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Ковалев Леонид</a:t>
                      </a:r>
                      <a:r>
                        <a:rPr lang="ru-RU" sz="2200" baseline="0" dirty="0" smtClean="0">
                          <a:effectLst/>
                        </a:rPr>
                        <a:t> Михайлович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Предприниматель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2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22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b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Костенко Ирина Николаевна</a:t>
                      </a:r>
                      <a:endParaRPr lang="ru-RU" sz="2200" b="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Начальник экономического отдела администрации </a:t>
                      </a:r>
                      <a:r>
                        <a:rPr lang="ru-RU" sz="2200" dirty="0" smtClean="0">
                          <a:effectLst/>
                        </a:rPr>
                        <a:t>муниципального района </a:t>
                      </a:r>
                      <a:r>
                        <a:rPr lang="ru-RU" sz="2200" dirty="0" err="1" smtClean="0">
                          <a:effectLst/>
                        </a:rPr>
                        <a:t>Шигонсккий</a:t>
                      </a:r>
                      <a:endParaRPr lang="ru-RU" sz="22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10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 smtClean="0">
                          <a:effectLst/>
                        </a:rPr>
                        <a:t> 5.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r>
                        <a:rPr lang="ru-RU" sz="2200" dirty="0" smtClean="0">
                          <a:effectLst/>
                        </a:rPr>
                        <a:t>Сидорова Елена Петровна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200" dirty="0" smtClean="0">
                          <a:effectLst/>
                        </a:rPr>
                        <a:t>Житель</a:t>
                      </a:r>
                      <a:endParaRPr lang="ru-RU" sz="2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4583832" y="5229200"/>
            <a:ext cx="3312368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8904312" y="5229200"/>
            <a:ext cx="2448272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28048" y="5949280"/>
            <a:ext cx="5532276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НЕ МЕНЕЕ ТРЕХ ЧЕЛОВЕК ЖИТЕЛЕЙ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761563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44" y="260648"/>
            <a:ext cx="1180931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 после заполненной таблицы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указать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инициатора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общественного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проекта</a:t>
            </a:r>
            <a:r>
              <a:rPr lang="ru-RU" sz="2400" b="1" dirty="0" smtClean="0"/>
              <a:t> </a:t>
            </a:r>
            <a:endParaRPr lang="ru-RU" sz="2400" b="1" dirty="0"/>
          </a:p>
          <a:p>
            <a:pPr algn="ctr"/>
            <a:endParaRPr lang="ru-RU" sz="2400" dirty="0"/>
          </a:p>
          <a:p>
            <a:r>
              <a:rPr lang="ru-RU" dirty="0"/>
              <a:t>А) В случае если инициатором является глава муниципального образования или представительный орган муниципального образования:</a:t>
            </a:r>
          </a:p>
          <a:p>
            <a:r>
              <a:rPr lang="ru-RU" i="1" dirty="0">
                <a:solidFill>
                  <a:srgbClr val="FF0000"/>
                </a:solidFill>
              </a:rPr>
              <a:t>Глава сельского поселения Алексеевка муниципального района Алексеевский Иванов И.И. (Собрание представителей сельского поселения Алексеевка муниципального района Алексеевский</a:t>
            </a:r>
            <a:r>
              <a:rPr lang="ru-RU" i="1" dirty="0" smtClean="0">
                <a:solidFill>
                  <a:srgbClr val="FF0000"/>
                </a:solidFill>
              </a:rPr>
              <a:t>)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Б) Если инициатором является население:</a:t>
            </a:r>
          </a:p>
          <a:p>
            <a:r>
              <a:rPr lang="ru-RU" i="1" dirty="0">
                <a:solidFill>
                  <a:srgbClr val="FF0000"/>
                </a:solidFill>
              </a:rPr>
              <a:t>Жители Петрова М.Я., Сидоров П.П. </a:t>
            </a:r>
          </a:p>
          <a:p>
            <a:endParaRPr lang="ru-RU" dirty="0"/>
          </a:p>
          <a:p>
            <a:r>
              <a:rPr lang="ru-RU" dirty="0"/>
              <a:t>В) Если инициатор территориальное общественное самоуправление:</a:t>
            </a:r>
          </a:p>
          <a:p>
            <a:r>
              <a:rPr lang="ru-RU" i="1" dirty="0">
                <a:solidFill>
                  <a:srgbClr val="FF0000"/>
                </a:solidFill>
              </a:rPr>
              <a:t>Полное </a:t>
            </a:r>
            <a:r>
              <a:rPr lang="ru-RU" i="1" dirty="0" smtClean="0">
                <a:solidFill>
                  <a:srgbClr val="FF0000"/>
                </a:solidFill>
              </a:rPr>
              <a:t>название </a:t>
            </a:r>
            <a:r>
              <a:rPr lang="ru-RU" i="1" dirty="0">
                <a:solidFill>
                  <a:srgbClr val="FF0000"/>
                </a:solidFill>
              </a:rPr>
              <a:t>территориального общественного самоуправления и полное наименование муниципального </a:t>
            </a:r>
            <a:r>
              <a:rPr lang="ru-RU" i="1" dirty="0" smtClean="0">
                <a:solidFill>
                  <a:srgbClr val="FF0000"/>
                </a:solidFill>
              </a:rPr>
              <a:t>образования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  <a:p>
            <a:r>
              <a:rPr lang="ru-RU" dirty="0"/>
              <a:t>Г) Если инициатор территориальный общественный совет: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Название </a:t>
            </a:r>
            <a:r>
              <a:rPr lang="ru-RU" i="1" dirty="0">
                <a:solidFill>
                  <a:srgbClr val="FF0000"/>
                </a:solidFill>
              </a:rPr>
              <a:t>территориального общественного совета и полное наименование муниципального </a:t>
            </a:r>
            <a:r>
              <a:rPr lang="ru-RU" i="1" dirty="0" smtClean="0">
                <a:solidFill>
                  <a:srgbClr val="FF0000"/>
                </a:solidFill>
              </a:rPr>
              <a:t>образования</a:t>
            </a:r>
          </a:p>
          <a:p>
            <a:endParaRPr lang="ru-RU" sz="2000" i="1" dirty="0">
              <a:solidFill>
                <a:srgbClr val="FF0000"/>
              </a:solidFill>
            </a:endParaRPr>
          </a:p>
          <a:p>
            <a:r>
              <a:rPr lang="ru-RU" dirty="0" smtClean="0"/>
              <a:t>Д) Если инициатор некоммерческая организация: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Полное название некоммерческое организации и полное наименование муниципального образования</a:t>
            </a:r>
            <a:endParaRPr lang="ru-RU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174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9336" y="188640"/>
            <a:ext cx="8965469" cy="6228692"/>
            <a:chOff x="571821" y="899124"/>
            <a:chExt cx="7874031" cy="5339202"/>
          </a:xfrm>
        </p:grpSpPr>
        <p:sp>
          <p:nvSpPr>
            <p:cNvPr id="3" name="Полилиния 2"/>
            <p:cNvSpPr/>
            <p:nvPr/>
          </p:nvSpPr>
          <p:spPr>
            <a:xfrm>
              <a:off x="571821" y="912858"/>
              <a:ext cx="3162095" cy="5325468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16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Календарный план реализации общественного проекта с учетом сроков выполнения мероприятий по его реализации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736510" y="899124"/>
              <a:ext cx="4709342" cy="3703493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197689"/>
              </p:ext>
            </p:extLst>
          </p:nvPr>
        </p:nvGraphicFramePr>
        <p:xfrm>
          <a:off x="3737484" y="188640"/>
          <a:ext cx="8284860" cy="60094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230724"/>
                <a:gridCol w="1872208"/>
                <a:gridCol w="2181928"/>
              </a:tblGrid>
              <a:tr h="646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Наименование мероприятия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Начало реализации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(месяц, год)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Окончание реализации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(месяц, год)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3165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</a:rPr>
                        <a:t>1.Проведение торгов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          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758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smtClean="0">
                          <a:effectLst/>
                        </a:rPr>
                        <a:t>Привлечение жителей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к подготовке</a:t>
                      </a:r>
                      <a:r>
                        <a:rPr lang="ru-RU" sz="2000" baseline="0" dirty="0" smtClean="0">
                          <a:effectLst/>
                        </a:rPr>
                        <a:t> территории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effectLst/>
                        </a:rPr>
                        <a:t>   </a:t>
                      </a:r>
                      <a:r>
                        <a:rPr lang="ru-RU" sz="2000" dirty="0" smtClean="0">
                          <a:effectLst/>
                        </a:rPr>
                        <a:t>Май 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Май 2020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r>
                        <a:rPr lang="ru-RU" sz="2000" dirty="0" smtClean="0">
                          <a:effectLst/>
                        </a:rPr>
                        <a:t>. Заключение контракта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Июнь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Июнь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r>
                        <a:rPr lang="ru-RU" sz="2000" dirty="0" smtClean="0">
                          <a:effectLst/>
                        </a:rPr>
                        <a:t>.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Контроль за выполнением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работ подрядчиком</a:t>
                      </a:r>
                      <a:endParaRPr lang="ru-RU" sz="2000" dirty="0" smtClean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Июль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Август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2000" dirty="0" smtClean="0">
                          <a:effectLst/>
                        </a:rPr>
                        <a:t>Выполнение работ подрядчиком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i="1" dirty="0" smtClean="0">
                          <a:effectLst/>
                        </a:rPr>
                        <a:t>(указать каких именно) </a:t>
                      </a:r>
                      <a:endParaRPr lang="ru-RU" sz="2000" i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Июль 2020 </a:t>
                      </a:r>
                      <a:endParaRPr lang="ru-RU" sz="20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Август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2020</a:t>
                      </a:r>
                      <a:endParaRPr lang="ru-RU" sz="2000" dirty="0"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>
                          <a:effectLst/>
                        </a:rPr>
                        <a:t>6</a:t>
                      </a:r>
                      <a:r>
                        <a:rPr lang="ru-RU" sz="2000" dirty="0" smtClean="0">
                          <a:effectLst/>
                        </a:rPr>
                        <a:t>. Выполнение работ подрядчиком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i="1" dirty="0" smtClean="0">
                          <a:effectLst/>
                        </a:rPr>
                        <a:t>(указать каких именно)</a:t>
                      </a:r>
                      <a:endParaRPr lang="ru-RU" sz="2000" i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Август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Сентябрь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  <a:tr h="658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7</a:t>
                      </a:r>
                      <a:r>
                        <a:rPr lang="ru-RU" sz="2000" dirty="0" smtClean="0">
                          <a:effectLst/>
                        </a:rPr>
                        <a:t>. Торжественное открытие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Сентябрь 2020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</a:rPr>
                        <a:t>Сентябрь 2020</a:t>
                      </a:r>
                      <a:endParaRPr lang="ru-RU" sz="2000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1081" marR="41081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5520" y="6417332"/>
            <a:ext cx="10212796" cy="400110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СРОКИ выполнения работ одинаковы для ноябрьского и мартовского конкурсов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124057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332656"/>
            <a:ext cx="11881320" cy="5688632"/>
            <a:chOff x="625114" y="1269472"/>
            <a:chExt cx="10245187" cy="4505914"/>
          </a:xfrm>
        </p:grpSpPr>
        <p:sp>
          <p:nvSpPr>
            <p:cNvPr id="3" name="Полилиния 2"/>
            <p:cNvSpPr/>
            <p:nvPr/>
          </p:nvSpPr>
          <p:spPr>
            <a:xfrm>
              <a:off x="625114" y="1269472"/>
              <a:ext cx="3001811" cy="4505914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17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Форма обсуждения вопросов реализации общественного проекта с населением.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26924" y="1269473"/>
              <a:ext cx="7243377" cy="4203769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719736" y="404664"/>
            <a:ext cx="76328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solidFill>
                  <a:srgbClr val="FF0000"/>
                </a:solidFill>
              </a:rPr>
              <a:t>Информирование населения о ходе реализации общественного проекта.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1. Проведение собрания жителей.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2. Проведение собрания уличных комитетов.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3. Размещение листовок на информационных стендах.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4. Размещение информации по проекту на сайте сельского поселения.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5. Размещение информации в газете «Вестник</a:t>
            </a:r>
            <a:r>
              <a:rPr lang="ru-RU" sz="2800" i="1" dirty="0" smtClean="0">
                <a:solidFill>
                  <a:srgbClr val="FF0000"/>
                </a:solidFill>
              </a:rPr>
              <a:t>».</a:t>
            </a:r>
          </a:p>
          <a:p>
            <a:r>
              <a:rPr lang="ru-RU" sz="2800" i="1" dirty="0" smtClean="0">
                <a:solidFill>
                  <a:srgbClr val="FF0000"/>
                </a:solidFill>
              </a:rPr>
              <a:t>6. Обсуждение в социальных сетях.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3592" y="6021288"/>
            <a:ext cx="9583298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По возможности прикладывать скриншоты или копии к заявке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811736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63352" y="260648"/>
            <a:ext cx="11449271" cy="5040560"/>
            <a:chOff x="604300" y="1516371"/>
            <a:chExt cx="10055461" cy="4320740"/>
          </a:xfrm>
        </p:grpSpPr>
        <p:sp>
          <p:nvSpPr>
            <p:cNvPr id="3" name="Полилиния 2"/>
            <p:cNvSpPr/>
            <p:nvPr/>
          </p:nvSpPr>
          <p:spPr>
            <a:xfrm>
              <a:off x="604300" y="1579453"/>
              <a:ext cx="3001811" cy="3885947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1224000" rIns="0" bIns="504000" numCol="1" spcCol="1270" anchor="ctr" anchorCtr="0">
              <a:sp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u="sng" dirty="0"/>
                <a:t>Пункт 18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/>
                <a:t>Информация о земельном участке (земле), на котором планируется реализация общественного проекта </a:t>
              </a:r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3606110" y="1516371"/>
              <a:ext cx="7053651" cy="4320740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3200" dirty="0">
                  <a:solidFill>
                    <a:srgbClr val="FF0000"/>
                  </a:solidFill>
                </a:rPr>
                <a:t>Указывается место нахождения участка и кадастровый номер (при его наличии) земельного участка или координаты характерных точек границ места размещения нового объекта общественной инфраструктуры, чтобы были понятны границы земельного участка и его местонахождение</a:t>
              </a:r>
              <a:r>
                <a:rPr lang="ru-RU" sz="2400" dirty="0">
                  <a:solidFill>
                    <a:srgbClr val="FF0000"/>
                  </a:solidFill>
                </a:rPr>
                <a:t>.</a:t>
              </a:r>
              <a:endParaRPr lang="ru-RU" sz="2400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159896" y="908720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3832" y="5805264"/>
            <a:ext cx="733247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/>
              <a:t>З</a:t>
            </a:r>
            <a:r>
              <a:rPr lang="ru-RU" sz="2400" b="1" dirty="0" smtClean="0"/>
              <a:t>аполняется </a:t>
            </a:r>
            <a:r>
              <a:rPr lang="ru-RU" sz="2400" b="1" dirty="0"/>
              <a:t>в случае создания </a:t>
            </a:r>
            <a:endParaRPr lang="ru-RU" sz="2400" b="1" dirty="0" smtClean="0"/>
          </a:p>
          <a:p>
            <a:pPr algn="r"/>
            <a:r>
              <a:rPr lang="ru-RU" sz="2400" b="1" dirty="0" smtClean="0"/>
              <a:t>нового </a:t>
            </a:r>
            <a:r>
              <a:rPr lang="ru-RU" sz="2400" b="1" dirty="0"/>
              <a:t>объекта общественной </a:t>
            </a:r>
            <a:r>
              <a:rPr lang="ru-RU" sz="2400" b="1" dirty="0" smtClean="0"/>
              <a:t>инфраструктуры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040299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ОБРАЗЕЦ ОФОРМЛЕНИЯ ЗАГОЛОВКА ЗАЯВКИ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40" y="692696"/>
            <a:ext cx="10009112" cy="599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2936524" y="836712"/>
            <a:ext cx="7912004" cy="172819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824074" y="764704"/>
            <a:ext cx="8136904" cy="187220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026863" y="764704"/>
            <a:ext cx="7776864" cy="2016224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133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32539" y="48329"/>
            <a:ext cx="2232248" cy="3514590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24000" rIns="0" bIns="504000" numCol="1" spcCol="1270" anchor="ctr" anchorCtr="0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19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Прогнозная стоимость реализации общественного проекта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59896" y="908720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512204"/>
              </p:ext>
            </p:extLst>
          </p:nvPr>
        </p:nvGraphicFramePr>
        <p:xfrm>
          <a:off x="2264787" y="0"/>
          <a:ext cx="9735869" cy="6885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264"/>
                <a:gridCol w="2338755"/>
                <a:gridCol w="1757463"/>
                <a:gridCol w="5272387"/>
              </a:tblGrid>
              <a:tr h="71912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общая стоимость реализации общественного проекта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u="sng" dirty="0" smtClean="0">
                          <a:effectLst/>
                        </a:rPr>
                        <a:t>1 025 000</a:t>
                      </a:r>
                      <a:r>
                        <a:rPr lang="en-US" sz="2000" u="sng" dirty="0" smtClean="0">
                          <a:effectLst/>
                        </a:rPr>
                        <a:t>,95</a:t>
                      </a:r>
                      <a:endParaRPr lang="ru-RU" sz="20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(указывается в рублях)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889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объем участия местного бюджета 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50 000</a:t>
                      </a:r>
                      <a:r>
                        <a:rPr lang="en-US" sz="2000" b="1" u="sng" dirty="0" smtClean="0">
                          <a:effectLst/>
                        </a:rPr>
                        <a:t>,00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4,87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endParaRPr lang="en-US" sz="20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6262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объем участия физических лиц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197</a:t>
                      </a:r>
                      <a:r>
                        <a:rPr lang="en-US" sz="2000" b="1" u="sng" baseline="0" dirty="0" smtClean="0">
                          <a:effectLst/>
                        </a:rPr>
                        <a:t> </a:t>
                      </a:r>
                      <a:r>
                        <a:rPr lang="ru-RU" sz="2000" b="1" u="sng" baseline="0" dirty="0" smtClean="0">
                          <a:effectLst/>
                        </a:rPr>
                        <a:t>5</a:t>
                      </a:r>
                      <a:r>
                        <a:rPr lang="en-US" sz="2000" b="1" u="sng" baseline="0" dirty="0" smtClean="0">
                          <a:effectLst/>
                        </a:rPr>
                        <a:t>00,</a:t>
                      </a:r>
                      <a:r>
                        <a:rPr lang="ru-RU" sz="2000" b="1" u="sng" baseline="0" dirty="0" smtClean="0">
                          <a:effectLst/>
                        </a:rPr>
                        <a:t>95</a:t>
                      </a:r>
                      <a:r>
                        <a:rPr lang="ru-RU" sz="2000" b="1" dirty="0" smtClean="0">
                          <a:effectLst/>
                        </a:rPr>
                        <a:t/>
                      </a:r>
                      <a:br>
                        <a:rPr lang="ru-RU" sz="20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19</a:t>
                      </a:r>
                      <a:r>
                        <a:rPr lang="en-US" sz="2000" b="1" u="sng" dirty="0" smtClean="0">
                          <a:effectLst/>
                        </a:rPr>
                        <a:t>,</a:t>
                      </a:r>
                      <a:r>
                        <a:rPr lang="ru-RU" sz="2000" b="1" u="sng" dirty="0" smtClean="0">
                          <a:effectLst/>
                        </a:rPr>
                        <a:t>51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2000" b="1" dirty="0" smtClean="0">
                          <a:effectLst/>
                        </a:rPr>
                        <a:t/>
                      </a:r>
                      <a:br>
                        <a:rPr lang="ru-RU" sz="20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58881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В том числе индивидуальных</a:t>
                      </a:r>
                      <a:r>
                        <a:rPr lang="ru-RU" sz="1400" baseline="0" dirty="0" smtClean="0">
                          <a:effectLst/>
                          <a:latin typeface="+mn-lt"/>
                          <a:ea typeface="MS Mincho"/>
                          <a:cs typeface="Times New Roman" panose="02020603050405020304" pitchFamily="18" charset="0"/>
                        </a:rPr>
                        <a:t> предпринимателей</a:t>
                      </a:r>
                      <a:r>
                        <a:rPr lang="ru-RU" sz="1400" baseline="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730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Иван</a:t>
                      </a:r>
                      <a:r>
                        <a:rPr lang="ru-RU" sz="1400" b="1" baseline="0" dirty="0" smtClean="0"/>
                        <a:t> Петр Сергеевич,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ОГРН 1158165749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ИНН 6347562417</a:t>
                      </a:r>
                      <a:endParaRPr lang="ru-RU" sz="1400" dirty="0" smtClean="0"/>
                    </a:p>
                  </a:txBody>
                  <a:tcPr marL="14642" marR="146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en-US" sz="2000" b="1" u="sng" dirty="0" smtClean="0">
                          <a:effectLst/>
                        </a:rPr>
                        <a:t>97 500,95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(указывается в рублях)</a:t>
                      </a:r>
                      <a:endParaRPr lang="ru-RU" sz="1400" b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b="1" u="sng" dirty="0" smtClean="0">
                          <a:effectLst/>
                        </a:rPr>
                        <a:t>9,51</a:t>
                      </a:r>
                      <a:r>
                        <a:rPr lang="en-US" sz="2000" b="1" u="sng" dirty="0" smtClean="0">
                          <a:effectLst/>
                        </a:rPr>
                        <a:t>%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(указывается в процентах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1400" b="1" dirty="0" smtClean="0">
                          <a:effectLst/>
                        </a:rPr>
                        <a:t>от общей стоимости реализации проекта)</a:t>
                      </a:r>
                      <a:endParaRPr lang="ru-RU" sz="1400" b="1" dirty="0" smtClean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86260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общий объем участия юридических лиц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102 500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10,00</a:t>
                      </a:r>
                      <a:r>
                        <a:rPr lang="ru-RU" sz="2000" b="1" u="sng" baseline="0" dirty="0" smtClean="0">
                          <a:effectLst/>
                        </a:rPr>
                        <a:t> </a:t>
                      </a:r>
                      <a:r>
                        <a:rPr lang="ru-RU" sz="2000" b="1" u="sng" dirty="0" smtClean="0">
                          <a:effectLst/>
                        </a:rPr>
                        <a:t>%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</a:t>
                      </a:r>
                      <a:r>
                        <a:rPr lang="ru-RU" sz="1400" b="1" dirty="0" smtClean="0">
                          <a:effectLst/>
                        </a:rPr>
                        <a:t>в </a:t>
                      </a:r>
                      <a:r>
                        <a:rPr lang="ru-RU" sz="1400" b="1" dirty="0">
                          <a:effectLst/>
                        </a:rPr>
                        <a:t>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15850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r>
                        <a:rPr lang="ru-RU" sz="1400" dirty="0" smtClean="0">
                          <a:effectLst/>
                        </a:rPr>
                        <a:t> В том числе: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</a:txBody>
                  <a:tcPr marL="14642" marR="1464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84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НО «Фонд развития муниципального </a:t>
                      </a:r>
                      <a:r>
                        <a:rPr lang="ru-RU" sz="1400" b="1" dirty="0" smtClean="0">
                          <a:effectLst/>
                        </a:rPr>
                        <a:t>образования»,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ОГРН </a:t>
                      </a:r>
                      <a:r>
                        <a:rPr lang="ru-RU" sz="1400" b="1" dirty="0" smtClean="0">
                          <a:effectLst/>
                        </a:rPr>
                        <a:t>1138965749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ИНН </a:t>
                      </a:r>
                      <a:r>
                        <a:rPr lang="ru-RU" sz="1400" b="1" dirty="0" smtClean="0">
                          <a:effectLst/>
                        </a:rPr>
                        <a:t>6325562417 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102 500 </a:t>
                      </a:r>
                      <a:r>
                        <a:rPr lang="ru-RU" sz="1400" b="1" dirty="0" smtClean="0">
                          <a:effectLst/>
                        </a:rPr>
                        <a:t>(указывается </a:t>
                      </a:r>
                      <a:r>
                        <a:rPr lang="ru-RU" sz="1400" b="1" dirty="0">
                          <a:effectLst/>
                        </a:rPr>
                        <a:t>в рублях)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10,00%</a:t>
                      </a:r>
                      <a:endParaRPr lang="ru-RU" sz="2000" b="1" u="sng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(указывается в процентах </a:t>
                      </a:r>
                      <a:endParaRPr lang="ru-RU" sz="1400" b="1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от </a:t>
                      </a:r>
                      <a:r>
                        <a:rPr lang="ru-RU" sz="1400" b="1" dirty="0">
                          <a:effectLst/>
                        </a:rPr>
                        <a:t>общей стоимости реализации проекта)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  <a:tr h="5938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Запрашиваемая сумма субсидии из областного бюджета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777 500 </a:t>
                      </a: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рублях)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b="1" u="sng" dirty="0" smtClean="0">
                          <a:effectLst/>
                        </a:rPr>
                        <a:t>75,85%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(</a:t>
                      </a:r>
                      <a:r>
                        <a:rPr lang="ru-RU" sz="1400" b="1" dirty="0">
                          <a:effectLst/>
                        </a:rPr>
                        <a:t>указывается в процентах от общей стоимости реализации проекта)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14642" marR="14642" marT="0" marB="0"/>
                </a:tc>
              </a:tr>
            </a:tbl>
          </a:graphicData>
        </a:graphic>
      </p:graphicFrame>
      <p:sp>
        <p:nvSpPr>
          <p:cNvPr id="2" name="Овал 1"/>
          <p:cNvSpPr/>
          <p:nvPr/>
        </p:nvSpPr>
        <p:spPr>
          <a:xfrm>
            <a:off x="8904312" y="620688"/>
            <a:ext cx="936104" cy="576064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015880" y="5733256"/>
            <a:ext cx="1584176" cy="79208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374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191344" y="116632"/>
            <a:ext cx="2939449" cy="4927212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tx1"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296000" rIns="0" bIns="1008000" numCol="1" spcCol="1270" anchor="ctr" anchorCtr="0">
            <a:sp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20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Описание механизма последующего содержания создаваемого (реконструируемого, ремонтируемого) объекта общественной инфраструктуры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130792" y="116632"/>
          <a:ext cx="8941871" cy="6624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57674"/>
                <a:gridCol w="3884197"/>
              </a:tblGrid>
              <a:tr h="381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критерия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Описание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8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Организация, принимающая объект на баланс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Полное наименование организации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12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Должностное лицо организации, принимающей объект на баланс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ФИО, должность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Функции населения, осуществляемые в целях обеспечения последующего содержания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Поддержание </a:t>
                      </a:r>
                      <a:r>
                        <a:rPr lang="ru-RU" sz="2000" dirty="0" smtClean="0">
                          <a:effectLst/>
                        </a:rPr>
                        <a:t>порядка,</a:t>
                      </a:r>
                      <a:r>
                        <a:rPr lang="ru-RU" sz="2000" baseline="0" dirty="0" smtClean="0">
                          <a:effectLst/>
                        </a:rPr>
                        <a:t> трудовое участие, проведение субботников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Должностное лицо, осуществляющее контроль за последующим содержанием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ФИО, должность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376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Мероприятия, проводимые в целях обеспечения последующего содержания объекта общественной инфраструктуры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Уборка территории, полив </a:t>
                      </a:r>
                      <a:r>
                        <a:rPr lang="ru-RU" sz="2000" dirty="0" smtClean="0">
                          <a:effectLst/>
                        </a:rPr>
                        <a:t>растений, периодический</a:t>
                      </a:r>
                      <a:r>
                        <a:rPr lang="ru-RU" sz="2000" baseline="0" dirty="0" smtClean="0">
                          <a:effectLst/>
                        </a:rPr>
                        <a:t> осмотр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307209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08982" y="0"/>
            <a:ext cx="11891675" cy="5373216"/>
            <a:chOff x="-725514" y="766779"/>
            <a:chExt cx="10444007" cy="4605892"/>
          </a:xfrm>
        </p:grpSpPr>
        <p:sp>
          <p:nvSpPr>
            <p:cNvPr id="10" name="Полилиния 9"/>
            <p:cNvSpPr/>
            <p:nvPr/>
          </p:nvSpPr>
          <p:spPr>
            <a:xfrm>
              <a:off x="-725514" y="778822"/>
              <a:ext cx="3107491" cy="4505914"/>
            </a:xfrm>
            <a:custGeom>
              <a:avLst/>
              <a:gdLst>
                <a:gd name="connsiteX0" fmla="*/ 0 w 5605659"/>
                <a:gd name="connsiteY0" fmla="*/ 0 h 3299600"/>
                <a:gd name="connsiteX1" fmla="*/ 3955859 w 5605659"/>
                <a:gd name="connsiteY1" fmla="*/ 0 h 3299600"/>
                <a:gd name="connsiteX2" fmla="*/ 5605659 w 5605659"/>
                <a:gd name="connsiteY2" fmla="*/ 1649800 h 3299600"/>
                <a:gd name="connsiteX3" fmla="*/ 3955859 w 5605659"/>
                <a:gd name="connsiteY3" fmla="*/ 3299600 h 3299600"/>
                <a:gd name="connsiteX4" fmla="*/ 0 w 5605659"/>
                <a:gd name="connsiteY4" fmla="*/ 3299600 h 3299600"/>
                <a:gd name="connsiteX5" fmla="*/ 1649800 w 5605659"/>
                <a:gd name="connsiteY5" fmla="*/ 1649800 h 3299600"/>
                <a:gd name="connsiteX6" fmla="*/ 0 w 5605659"/>
                <a:gd name="connsiteY6" fmla="*/ 0 h 329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05659" h="3299600">
                  <a:moveTo>
                    <a:pt x="5605658" y="0"/>
                  </a:moveTo>
                  <a:lnTo>
                    <a:pt x="5605658" y="2328495"/>
                  </a:lnTo>
                  <a:lnTo>
                    <a:pt x="2802830" y="3299600"/>
                  </a:lnTo>
                  <a:lnTo>
                    <a:pt x="1" y="2328495"/>
                  </a:lnTo>
                  <a:lnTo>
                    <a:pt x="1" y="0"/>
                  </a:lnTo>
                  <a:lnTo>
                    <a:pt x="2802830" y="971105"/>
                  </a:lnTo>
                  <a:lnTo>
                    <a:pt x="5605658" y="0"/>
                  </a:ln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1" tIns="1665040" rIns="15240" bIns="1665041" numCol="1" spcCol="1270" anchor="ctr" anchorCtr="0">
              <a:noAutofit/>
            </a:bodyPr>
            <a:lstStyle/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u="sng" dirty="0"/>
                <a:t>Пункт 21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b="1" dirty="0"/>
                <a:t>Формы и порядок осуществления общественного контроля за реализацией общественного проекта</a:t>
              </a: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2381977" y="766779"/>
              <a:ext cx="7336516" cy="4605892"/>
            </a:xfrm>
            <a:custGeom>
              <a:avLst/>
              <a:gdLst>
                <a:gd name="connsiteX0" fmla="*/ 659592 w 3957470"/>
                <a:gd name="connsiteY0" fmla="*/ 0 h 4949399"/>
                <a:gd name="connsiteX1" fmla="*/ 3297878 w 3957470"/>
                <a:gd name="connsiteY1" fmla="*/ 0 h 4949399"/>
                <a:gd name="connsiteX2" fmla="*/ 3957470 w 3957470"/>
                <a:gd name="connsiteY2" fmla="*/ 659592 h 4949399"/>
                <a:gd name="connsiteX3" fmla="*/ 3957470 w 3957470"/>
                <a:gd name="connsiteY3" fmla="*/ 4949399 h 4949399"/>
                <a:gd name="connsiteX4" fmla="*/ 3957470 w 3957470"/>
                <a:gd name="connsiteY4" fmla="*/ 4949399 h 4949399"/>
                <a:gd name="connsiteX5" fmla="*/ 0 w 3957470"/>
                <a:gd name="connsiteY5" fmla="*/ 4949399 h 4949399"/>
                <a:gd name="connsiteX6" fmla="*/ 0 w 3957470"/>
                <a:gd name="connsiteY6" fmla="*/ 4949399 h 4949399"/>
                <a:gd name="connsiteX7" fmla="*/ 0 w 3957470"/>
                <a:gd name="connsiteY7" fmla="*/ 659592 h 4949399"/>
                <a:gd name="connsiteX8" fmla="*/ 659592 w 3957470"/>
                <a:gd name="connsiteY8" fmla="*/ 0 h 494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57470" h="4949399">
                  <a:moveTo>
                    <a:pt x="3957470" y="824917"/>
                  </a:moveTo>
                  <a:lnTo>
                    <a:pt x="3957470" y="4124482"/>
                  </a:lnTo>
                  <a:cubicBezTo>
                    <a:pt x="3957470" y="4580071"/>
                    <a:pt x="3721345" y="4949398"/>
                    <a:pt x="3430069" y="4949398"/>
                  </a:cubicBezTo>
                  <a:lnTo>
                    <a:pt x="0" y="4949398"/>
                  </a:lnTo>
                  <a:lnTo>
                    <a:pt x="0" y="4949398"/>
                  </a:lnTo>
                  <a:lnTo>
                    <a:pt x="0" y="1"/>
                  </a:lnTo>
                  <a:lnTo>
                    <a:pt x="0" y="1"/>
                  </a:lnTo>
                  <a:lnTo>
                    <a:pt x="3430069" y="1"/>
                  </a:lnTo>
                  <a:cubicBezTo>
                    <a:pt x="3721345" y="1"/>
                    <a:pt x="3957470" y="369328"/>
                    <a:pt x="3957470" y="824917"/>
                  </a:cubicBezTo>
                  <a:close/>
                </a:path>
              </a:pathLst>
            </a:custGeom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7" tIns="210968" rIns="210968" bIns="210969" numCol="1" spcCol="1270" anchor="ctr" anchorCtr="0">
              <a:noAutofit/>
            </a:bodyPr>
            <a:lstStyle/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i="1" dirty="0">
                <a:solidFill>
                  <a:schemeClr val="accent6"/>
                </a:solidFill>
              </a:endParaRPr>
            </a:p>
            <a:p>
              <a:pPr marL="285750" lvl="1" indent="-285750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i="1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791485" y="116632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Группа общественного контроля будет осуществлять фото- и видео-фиксацию проводимых подрядчиком работ  и передавать полученную информацию в администрацию в установленные сроки (один раз в неделю). </a:t>
            </a:r>
          </a:p>
          <a:p>
            <a:pPr algn="just"/>
            <a:endParaRPr lang="ru-RU" sz="2400" i="1" dirty="0" smtClean="0">
              <a:solidFill>
                <a:srgbClr val="FF0000"/>
              </a:solidFill>
            </a:endParaRP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Состав группы: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Иванова М.И.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Листиков Н.С.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Майоров Д.И. – житель,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Петров И.С. – депутат сельского поселения,</a:t>
            </a:r>
          </a:p>
          <a:p>
            <a:pPr algn="just"/>
            <a:r>
              <a:rPr lang="ru-RU" sz="2400" i="1" dirty="0" smtClean="0">
                <a:solidFill>
                  <a:srgbClr val="FF0000"/>
                </a:solidFill>
              </a:rPr>
              <a:t>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8181" y="5777391"/>
            <a:ext cx="7332476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Представители </a:t>
            </a:r>
            <a:r>
              <a:rPr lang="ru-RU" sz="2000" b="1" dirty="0"/>
              <a:t>органов власти НЕ могут входить в состав группы общественного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493496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35499" y="116632"/>
            <a:ext cx="3538228" cy="5736930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lumMod val="95000"/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1" tIns="1665040" rIns="15240" bIns="166504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22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Описание </a:t>
            </a:r>
            <a:r>
              <a:rPr lang="ru-RU" sz="2000" b="1" dirty="0" err="1"/>
              <a:t>неденежного</a:t>
            </a:r>
            <a:r>
              <a:rPr lang="ru-RU" sz="2000" b="1" dirty="0"/>
              <a:t> вклада физических и (или) юридических лиц в реализацию общественного проекта (если </a:t>
            </a:r>
            <a:r>
              <a:rPr lang="ru-RU" sz="2000" b="1" dirty="0" err="1"/>
              <a:t>неденежный</a:t>
            </a:r>
            <a:r>
              <a:rPr lang="ru-RU" sz="2000" b="1" dirty="0"/>
              <a:t> вклад предполагается)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3582607" y="116632"/>
            <a:ext cx="5362115" cy="4052996"/>
          </a:xfrm>
          <a:custGeom>
            <a:avLst/>
            <a:gdLst>
              <a:gd name="connsiteX0" fmla="*/ 659592 w 3957470"/>
              <a:gd name="connsiteY0" fmla="*/ 0 h 4949399"/>
              <a:gd name="connsiteX1" fmla="*/ 3297878 w 3957470"/>
              <a:gd name="connsiteY1" fmla="*/ 0 h 4949399"/>
              <a:gd name="connsiteX2" fmla="*/ 3957470 w 3957470"/>
              <a:gd name="connsiteY2" fmla="*/ 659592 h 4949399"/>
              <a:gd name="connsiteX3" fmla="*/ 3957470 w 3957470"/>
              <a:gd name="connsiteY3" fmla="*/ 4949399 h 4949399"/>
              <a:gd name="connsiteX4" fmla="*/ 3957470 w 3957470"/>
              <a:gd name="connsiteY4" fmla="*/ 4949399 h 4949399"/>
              <a:gd name="connsiteX5" fmla="*/ 0 w 3957470"/>
              <a:gd name="connsiteY5" fmla="*/ 4949399 h 4949399"/>
              <a:gd name="connsiteX6" fmla="*/ 0 w 3957470"/>
              <a:gd name="connsiteY6" fmla="*/ 4949399 h 4949399"/>
              <a:gd name="connsiteX7" fmla="*/ 0 w 3957470"/>
              <a:gd name="connsiteY7" fmla="*/ 659592 h 4949399"/>
              <a:gd name="connsiteX8" fmla="*/ 659592 w 3957470"/>
              <a:gd name="connsiteY8" fmla="*/ 0 h 494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7470" h="4949399">
                <a:moveTo>
                  <a:pt x="3957470" y="824917"/>
                </a:moveTo>
                <a:lnTo>
                  <a:pt x="3957470" y="4124482"/>
                </a:lnTo>
                <a:cubicBezTo>
                  <a:pt x="3957470" y="4580071"/>
                  <a:pt x="3721345" y="4949398"/>
                  <a:pt x="3430069" y="4949398"/>
                </a:cubicBezTo>
                <a:lnTo>
                  <a:pt x="0" y="4949398"/>
                </a:lnTo>
                <a:lnTo>
                  <a:pt x="0" y="4949398"/>
                </a:lnTo>
                <a:lnTo>
                  <a:pt x="0" y="1"/>
                </a:lnTo>
                <a:lnTo>
                  <a:pt x="0" y="1"/>
                </a:lnTo>
                <a:lnTo>
                  <a:pt x="3430069" y="1"/>
                </a:lnTo>
                <a:cubicBezTo>
                  <a:pt x="3721345" y="1"/>
                  <a:pt x="3957470" y="369328"/>
                  <a:pt x="3957470" y="824917"/>
                </a:cubicBezTo>
                <a:close/>
              </a:path>
            </a:pathLst>
          </a:custGeom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137" tIns="210968" rIns="210968" bIns="210969" numCol="1" spcCol="1270" anchor="ctr" anchorCtr="0">
            <a:noAutofit/>
          </a:bodyPr>
          <a:lstStyle/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i="1" dirty="0">
              <a:solidFill>
                <a:schemeClr val="accent6"/>
              </a:solidFill>
            </a:endParaRPr>
          </a:p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i="1" dirty="0">
              <a:solidFill>
                <a:schemeClr val="accent6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934325"/>
              </p:ext>
            </p:extLst>
          </p:nvPr>
        </p:nvGraphicFramePr>
        <p:xfrm>
          <a:off x="3605296" y="116632"/>
          <a:ext cx="8323352" cy="5829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7628"/>
                <a:gridCol w="5905724"/>
              </a:tblGrid>
              <a:tr h="5174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Вид </a:t>
                      </a:r>
                      <a:r>
                        <a:rPr lang="ru-RU" sz="2000" dirty="0" err="1">
                          <a:effectLst/>
                        </a:rPr>
                        <a:t>неденежного</a:t>
                      </a:r>
                      <a:r>
                        <a:rPr lang="ru-RU" sz="2000" dirty="0">
                          <a:effectLst/>
                        </a:rPr>
                        <a:t> вклада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Содержание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118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Работы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Жители будут расчищать территорию</a:t>
                      </a:r>
                      <a:r>
                        <a:rPr lang="ru-RU" sz="2000" baseline="0" dirty="0" smtClean="0">
                          <a:effectLst/>
                        </a:rPr>
                        <a:t> от кустарников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Услуги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ООО «Цветочная</a:t>
                      </a:r>
                      <a:r>
                        <a:rPr lang="ru-RU" sz="2000" baseline="0" dirty="0" smtClean="0">
                          <a:effectLst/>
                        </a:rPr>
                        <a:t> поляна</a:t>
                      </a:r>
                      <a:r>
                        <a:rPr lang="ru-RU" sz="2000" dirty="0" smtClean="0">
                          <a:effectLst/>
                        </a:rPr>
                        <a:t>» высадит</a:t>
                      </a:r>
                      <a:r>
                        <a:rPr lang="ru-RU" sz="2000" baseline="0" dirty="0" smtClean="0">
                          <a:effectLst/>
                        </a:rPr>
                        <a:t> новые кустарники, клумбы, деревья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материалов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ООО «Новый берег» предоставит</a:t>
                      </a:r>
                      <a:r>
                        <a:rPr lang="ru-RU" sz="2000" baseline="0" dirty="0" smtClean="0">
                          <a:effectLst/>
                        </a:rPr>
                        <a:t> плиточное покрытие 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техники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ООО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«Мотор» предоставит трактор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оборудования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56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>
                          <a:effectLst/>
                        </a:rPr>
                        <a:t>Предоставление инвентаря</a:t>
                      </a:r>
                      <a:endParaRPr lang="ru-RU" sz="20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39700" algn="l"/>
                          <a:tab pos="4572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……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8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>
                          <a:effectLst/>
                        </a:rPr>
                        <a:t>Другое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……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87888" y="6021288"/>
            <a:ext cx="6828420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НЕ обязательно заполнять все строки таблицы, </a:t>
            </a:r>
          </a:p>
          <a:p>
            <a:pPr algn="r"/>
            <a:r>
              <a:rPr lang="ru-RU" sz="2000" b="1" dirty="0" smtClean="0"/>
              <a:t>если такой вид вклада не предусмотрен в проекте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438793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1904" y="908719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19488" y="1195487"/>
            <a:ext cx="2295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700" algn="l"/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1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</a:t>
            </a:r>
            <a:endParaRPr lang="ru-RU" alt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119334" y="157061"/>
            <a:ext cx="2411773" cy="6084428"/>
          </a:xfrm>
          <a:custGeom>
            <a:avLst/>
            <a:gdLst>
              <a:gd name="connsiteX0" fmla="*/ 0 w 5605659"/>
              <a:gd name="connsiteY0" fmla="*/ 0 h 3299600"/>
              <a:gd name="connsiteX1" fmla="*/ 3955859 w 5605659"/>
              <a:gd name="connsiteY1" fmla="*/ 0 h 3299600"/>
              <a:gd name="connsiteX2" fmla="*/ 5605659 w 5605659"/>
              <a:gd name="connsiteY2" fmla="*/ 1649800 h 3299600"/>
              <a:gd name="connsiteX3" fmla="*/ 3955859 w 5605659"/>
              <a:gd name="connsiteY3" fmla="*/ 3299600 h 3299600"/>
              <a:gd name="connsiteX4" fmla="*/ 0 w 5605659"/>
              <a:gd name="connsiteY4" fmla="*/ 3299600 h 3299600"/>
              <a:gd name="connsiteX5" fmla="*/ 1649800 w 5605659"/>
              <a:gd name="connsiteY5" fmla="*/ 1649800 h 3299600"/>
              <a:gd name="connsiteX6" fmla="*/ 0 w 5605659"/>
              <a:gd name="connsiteY6" fmla="*/ 0 h 329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5659" h="3299600">
                <a:moveTo>
                  <a:pt x="5605658" y="0"/>
                </a:moveTo>
                <a:lnTo>
                  <a:pt x="5605658" y="2328495"/>
                </a:lnTo>
                <a:lnTo>
                  <a:pt x="2802830" y="3299600"/>
                </a:lnTo>
                <a:lnTo>
                  <a:pt x="1" y="2328495"/>
                </a:lnTo>
                <a:lnTo>
                  <a:pt x="1" y="0"/>
                </a:lnTo>
                <a:lnTo>
                  <a:pt x="2802830" y="971105"/>
                </a:lnTo>
                <a:lnTo>
                  <a:pt x="5605658" y="0"/>
                </a:lnTo>
                <a:close/>
              </a:path>
            </a:pathLst>
          </a:custGeom>
          <a:ln>
            <a:solidFill>
              <a:schemeClr val="bg1">
                <a:lumMod val="75000"/>
                <a:alpha val="90000"/>
              </a:schemeClr>
            </a:solidFill>
          </a:ln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241" tIns="1665040" rIns="15240" bIns="1665041" numCol="1" spcCol="1270" anchor="ctr" anchorCtr="0">
            <a:noAutofit/>
          </a:bodyPr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u="sng" dirty="0"/>
              <a:t>Пункт 23</a:t>
            </a:r>
          </a:p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/>
              <a:t>Ожидаемые результаты</a:t>
            </a:r>
          </a:p>
        </p:txBody>
      </p:sp>
      <p:sp>
        <p:nvSpPr>
          <p:cNvPr id="11" name="Полилиния 10"/>
          <p:cNvSpPr/>
          <p:nvPr/>
        </p:nvSpPr>
        <p:spPr>
          <a:xfrm>
            <a:off x="5666582" y="567731"/>
            <a:ext cx="3654995" cy="3700184"/>
          </a:xfrm>
          <a:custGeom>
            <a:avLst/>
            <a:gdLst>
              <a:gd name="connsiteX0" fmla="*/ 659592 w 3957470"/>
              <a:gd name="connsiteY0" fmla="*/ 0 h 4949399"/>
              <a:gd name="connsiteX1" fmla="*/ 3297878 w 3957470"/>
              <a:gd name="connsiteY1" fmla="*/ 0 h 4949399"/>
              <a:gd name="connsiteX2" fmla="*/ 3957470 w 3957470"/>
              <a:gd name="connsiteY2" fmla="*/ 659592 h 4949399"/>
              <a:gd name="connsiteX3" fmla="*/ 3957470 w 3957470"/>
              <a:gd name="connsiteY3" fmla="*/ 4949399 h 4949399"/>
              <a:gd name="connsiteX4" fmla="*/ 3957470 w 3957470"/>
              <a:gd name="connsiteY4" fmla="*/ 4949399 h 4949399"/>
              <a:gd name="connsiteX5" fmla="*/ 0 w 3957470"/>
              <a:gd name="connsiteY5" fmla="*/ 4949399 h 4949399"/>
              <a:gd name="connsiteX6" fmla="*/ 0 w 3957470"/>
              <a:gd name="connsiteY6" fmla="*/ 4949399 h 4949399"/>
              <a:gd name="connsiteX7" fmla="*/ 0 w 3957470"/>
              <a:gd name="connsiteY7" fmla="*/ 659592 h 4949399"/>
              <a:gd name="connsiteX8" fmla="*/ 659592 w 3957470"/>
              <a:gd name="connsiteY8" fmla="*/ 0 h 494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7470" h="4949399">
                <a:moveTo>
                  <a:pt x="3957470" y="824917"/>
                </a:moveTo>
                <a:lnTo>
                  <a:pt x="3957470" y="4124482"/>
                </a:lnTo>
                <a:cubicBezTo>
                  <a:pt x="3957470" y="4580071"/>
                  <a:pt x="3721345" y="4949398"/>
                  <a:pt x="3430069" y="4949398"/>
                </a:cubicBezTo>
                <a:lnTo>
                  <a:pt x="0" y="4949398"/>
                </a:lnTo>
                <a:lnTo>
                  <a:pt x="0" y="4949398"/>
                </a:lnTo>
                <a:lnTo>
                  <a:pt x="0" y="1"/>
                </a:lnTo>
                <a:lnTo>
                  <a:pt x="0" y="1"/>
                </a:lnTo>
                <a:lnTo>
                  <a:pt x="3430069" y="1"/>
                </a:lnTo>
                <a:cubicBezTo>
                  <a:pt x="3721345" y="1"/>
                  <a:pt x="3957470" y="369328"/>
                  <a:pt x="3957470" y="824917"/>
                </a:cubicBezTo>
                <a:close/>
              </a:path>
            </a:pathLst>
          </a:custGeom>
        </p:spPr>
        <p:style>
          <a:lnRef idx="1">
            <a:schemeClr val="accent1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9137" tIns="210968" rIns="210968" bIns="210969" numCol="1" spcCol="1270" anchor="ctr" anchorCtr="0">
            <a:noAutofit/>
          </a:bodyPr>
          <a:lstStyle/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en-US" i="1" dirty="0">
              <a:solidFill>
                <a:schemeClr val="accent6"/>
              </a:solidFill>
            </a:endParaRPr>
          </a:p>
          <a:p>
            <a:pPr marL="285750" lvl="1" indent="-285750" defTabSz="1244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i="1" dirty="0">
              <a:solidFill>
                <a:schemeClr val="accent6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71940"/>
              </p:ext>
            </p:extLst>
          </p:nvPr>
        </p:nvGraphicFramePr>
        <p:xfrm>
          <a:off x="2542935" y="145489"/>
          <a:ext cx="9397540" cy="5812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445"/>
                <a:gridCol w="3860204"/>
                <a:gridCol w="4912891"/>
              </a:tblGrid>
              <a:tr h="616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61565" algn="l"/>
                        </a:tabLst>
                      </a:pPr>
                      <a:r>
                        <a:rPr lang="ru-RU" sz="20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361565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Количественные показатели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Качественные показатели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(характеризуют социальный эффект реализации общественного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 anchor="ctr"/>
                </a:tc>
              </a:tr>
              <a:tr h="616041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Краткосрочные результаты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(результаты, которые можно будет </a:t>
                      </a:r>
                      <a:r>
                        <a:rPr lang="ru-RU" sz="2000" dirty="0" smtClean="0">
                          <a:effectLst/>
                        </a:rPr>
                        <a:t>увидеть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сразу после реализации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0517"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 </a:t>
                      </a:r>
                      <a:r>
                        <a:rPr lang="ru-RU" sz="2000" b="1" dirty="0">
                          <a:effectLst/>
                        </a:rPr>
                        <a:t>тренажеров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Новый объект общественной инфраструктуры на территории поселения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216909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2.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 </a:t>
                      </a:r>
                      <a:r>
                        <a:rPr lang="ru-RU" sz="2000" b="1" dirty="0">
                          <a:effectLst/>
                        </a:rPr>
                        <a:t>карусели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216909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3.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 </a:t>
                      </a:r>
                      <a:r>
                        <a:rPr lang="ru-RU" sz="2000" b="1" dirty="0">
                          <a:effectLst/>
                        </a:rPr>
                        <a:t>лавочек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654768">
                <a:tc gridSpan="3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Долгосрочные результаты</a:t>
                      </a:r>
                      <a:r>
                        <a:rPr lang="ru-RU" sz="1600" baseline="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(результаты</a:t>
                      </a:r>
                      <a:r>
                        <a:rPr lang="ru-RU" sz="2000" dirty="0">
                          <a:effectLst/>
                        </a:rPr>
                        <a:t>, о которых можно будет судить только по истечении </a:t>
                      </a:r>
                      <a:r>
                        <a:rPr lang="ru-RU" sz="2000" dirty="0" smtClean="0">
                          <a:effectLst/>
                        </a:rPr>
                        <a:t>определенного </a:t>
                      </a:r>
                      <a:r>
                        <a:rPr lang="ru-RU" sz="2000" dirty="0">
                          <a:effectLst/>
                        </a:rPr>
                        <a:t>периода времени после окончания реализации проекта)</a:t>
                      </a:r>
                      <a:endParaRPr lang="ru-RU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0517"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eriod"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50</a:t>
                      </a:r>
                      <a:r>
                        <a:rPr lang="ru-RU" sz="2000" b="1" baseline="0" dirty="0" smtClean="0">
                          <a:effectLst/>
                        </a:rPr>
                        <a:t> человек </a:t>
                      </a:r>
                      <a:r>
                        <a:rPr lang="ru-RU" sz="2000" b="1" dirty="0" smtClean="0">
                          <a:effectLst/>
                        </a:rPr>
                        <a:t>ежедневно </a:t>
                      </a:r>
                      <a:r>
                        <a:rPr lang="ru-RU" sz="2000" b="1" dirty="0">
                          <a:effectLst/>
                        </a:rPr>
                        <a:t>посещающих площадку  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Повышение уровня комфортности проживания граждан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  <a:tr h="630517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ru-RU" sz="2000" dirty="0" smtClean="0">
                          <a:effectLst/>
                        </a:rPr>
                        <a:t>2. 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Cambria" panose="02040503050406030204" pitchFamily="18" charset="0"/>
                          <a:ea typeface="MS Mincho"/>
                          <a:cs typeface="Times New Roman" panose="02020603050405020304" pitchFamily="18" charset="0"/>
                        </a:rPr>
                        <a:t>…..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Повышение удовлетворенности у населения качеством работы администрации поселения</a:t>
                      </a:r>
                      <a:endParaRPr lang="ru-RU" sz="1600" b="1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59393" marR="59393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87888" y="6021288"/>
            <a:ext cx="6828420" cy="707886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/>
              <a:t>Количественные и качественные показатели</a:t>
            </a:r>
          </a:p>
          <a:p>
            <a:pPr algn="r"/>
            <a:r>
              <a:rPr lang="ru-RU" sz="2000" b="1" dirty="0" smtClean="0"/>
              <a:t> не связаны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992109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5700" y="0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ПРИЛОЖЕНИЕ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578" y="404664"/>
            <a:ext cx="1195332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i="1" dirty="0">
                <a:solidFill>
                  <a:srgbClr val="FF0000"/>
                </a:solidFill>
              </a:rPr>
              <a:t>1</a:t>
            </a:r>
            <a:r>
              <a:rPr lang="ru-RU" i="1" dirty="0">
                <a:solidFill>
                  <a:srgbClr val="FF0000"/>
                </a:solidFill>
              </a:rPr>
              <a:t>. Схема размещения нового объекта общественной инфраструктуры на кадастровом плане </a:t>
            </a:r>
            <a:r>
              <a:rPr lang="ru-RU" i="1" dirty="0" smtClean="0">
                <a:solidFill>
                  <a:srgbClr val="FF0000"/>
                </a:solidFill>
              </a:rPr>
              <a:t>территории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b="1" i="1" dirty="0" smtClean="0">
                <a:solidFill>
                  <a:srgbClr val="FF0000"/>
                </a:solidFill>
              </a:rPr>
              <a:t>(если есть)</a:t>
            </a:r>
            <a:endParaRPr lang="ru-RU" b="1" i="1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Прилагается в случае размещения нового объекта общественной инфраструктуры и может быть оформлена в виде схемы расположения земельного участка или земельных участков на кадастровом плане территории в соответствии с требованиями земельного законодательства. Утверждение такой схемы органом местного самоуправления для целей рассмотрения заявки на участие в конкурсном отборе общественных проектов не требуется.</a:t>
            </a:r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2. Фотография текущего состояния объектов или территорий общественного проекта в формате электронного </a:t>
            </a:r>
            <a:r>
              <a:rPr lang="ru-RU" i="1" dirty="0" smtClean="0">
                <a:solidFill>
                  <a:srgbClr val="FF0000"/>
                </a:solidFill>
              </a:rPr>
              <a:t>документа (указать сколько штук).</a:t>
            </a:r>
            <a:endParaRPr lang="ru-RU" i="1" dirty="0">
              <a:solidFill>
                <a:srgbClr val="FF0000"/>
              </a:solidFill>
            </a:endParaRPr>
          </a:p>
          <a:p>
            <a:pPr algn="just"/>
            <a:r>
              <a:rPr lang="ru-RU" dirty="0"/>
              <a:t>В случае создания, ремонта, реконструкции, благоустройства объектов или территорий общественного проекта к заявкам прилагается фотография текущего состояния объектов или территорий общественного проекта в формате электронного документа.</a:t>
            </a:r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3. Документы и сведения, подтверждающие проведение обсуждения реализации общественного проекта с населением. </a:t>
            </a:r>
          </a:p>
          <a:p>
            <a:pPr algn="just"/>
            <a:r>
              <a:rPr lang="ru-RU" dirty="0" smtClean="0"/>
              <a:t>Указать какие именно, например, протокол собрания граждан от 10.06.2019 №15.</a:t>
            </a:r>
            <a:endParaRPr lang="ru-RU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4. Подписные листы в поддержку общественного проекта, предполагаемого к реализации на дворовой территории многоквартирных домов. </a:t>
            </a:r>
          </a:p>
          <a:p>
            <a:pPr algn="just"/>
            <a:r>
              <a:rPr lang="ru-RU" dirty="0"/>
              <a:t>Представляются в случае, если реализация общественного проекта предполагается на дворовой территории многоквартирных домов</a:t>
            </a:r>
            <a:r>
              <a:rPr lang="ru-RU" dirty="0" smtClean="0"/>
              <a:t>. </a:t>
            </a:r>
            <a:r>
              <a:rPr lang="ru-RU" b="1" dirty="0" smtClean="0"/>
              <a:t>Подпись главы муниципального образования на каждой странице.</a:t>
            </a:r>
            <a:endParaRPr lang="ru-RU" b="1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5. Презентационный материал в поддержку общественного проекта. </a:t>
            </a:r>
          </a:p>
          <a:p>
            <a:pPr algn="just"/>
            <a:r>
              <a:rPr lang="ru-RU" dirty="0" smtClean="0"/>
              <a:t>Представляется по желанию. В случае приложения, указать какой именно. </a:t>
            </a:r>
            <a:endParaRPr lang="ru-RU" dirty="0"/>
          </a:p>
          <a:p>
            <a:pPr algn="just"/>
            <a:r>
              <a:rPr lang="ru-RU" i="1" dirty="0">
                <a:solidFill>
                  <a:srgbClr val="FF0000"/>
                </a:solidFill>
              </a:rPr>
              <a:t>6. Иные документы на усмотрение участника конкурсного </a:t>
            </a:r>
            <a:r>
              <a:rPr lang="ru-RU" i="1" dirty="0" smtClean="0">
                <a:solidFill>
                  <a:srgbClr val="FF0000"/>
                </a:solidFill>
              </a:rPr>
              <a:t>отбора </a:t>
            </a:r>
            <a:r>
              <a:rPr lang="ru-RU" b="1" i="1" dirty="0" smtClean="0">
                <a:solidFill>
                  <a:srgbClr val="FF0000"/>
                </a:solidFill>
              </a:rPr>
              <a:t>(если есть, указать какие  именно).</a:t>
            </a:r>
            <a:endParaRPr lang="ru-RU" b="1" i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843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ОБРАЗЕЦ СОПРОВОДИТЕЛЬНОГО ПИСЬМА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4" y="764704"/>
            <a:ext cx="118093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7510" y="954011"/>
            <a:ext cx="371601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err="1" smtClean="0">
                <a:latin typeface="Trebuchet MS (Основной текст)"/>
              </a:rPr>
              <a:t>И.о</a:t>
            </a:r>
            <a:r>
              <a:rPr lang="ru-RU" sz="2000" dirty="0" smtClean="0">
                <a:latin typeface="Trebuchet MS (Основной текст)"/>
              </a:rPr>
              <a:t>. руководителя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Администрации Губернатора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Самарской области</a:t>
            </a:r>
          </a:p>
          <a:p>
            <a:pPr algn="ctr"/>
            <a:r>
              <a:rPr lang="ru-RU" sz="2000" dirty="0" err="1" smtClean="0">
                <a:latin typeface="Trebuchet MS (Основной текст)"/>
              </a:rPr>
              <a:t>Ю.А.Рожину</a:t>
            </a:r>
            <a:endParaRPr lang="ru-RU" sz="2000" dirty="0">
              <a:latin typeface="Trebuchet MS (Основной текст)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7728" y="2475420"/>
            <a:ext cx="4262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Уважаемый Юрий Александрович</a:t>
            </a:r>
            <a:r>
              <a:rPr lang="ru-RU" sz="1600" i="1" dirty="0" smtClean="0"/>
              <a:t>!</a:t>
            </a:r>
            <a:endParaRPr lang="ru-RU" sz="1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554390" y="2946859"/>
            <a:ext cx="83631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ru-RU" sz="2000" b="1" dirty="0" smtClean="0">
                <a:solidFill>
                  <a:srgbClr val="FF0000"/>
                </a:solidFill>
              </a:rPr>
              <a:t>Администрация с.п._________ м.р._____________ </a:t>
            </a:r>
            <a:r>
              <a:rPr lang="ru-RU" sz="2000" dirty="0" smtClean="0"/>
              <a:t>направляет в конкурсную </a:t>
            </a:r>
            <a:r>
              <a:rPr lang="ru-RU" sz="2000" dirty="0"/>
              <a:t>комиссию по проведению конкурсного отбора общественных проектов развития территорий муниципальных образований в Самарской </a:t>
            </a:r>
            <a:r>
              <a:rPr lang="ru-RU" sz="2000" dirty="0" smtClean="0"/>
              <a:t>области </a:t>
            </a:r>
            <a:r>
              <a:rPr lang="ru-RU" sz="2000" b="1" dirty="0" smtClean="0">
                <a:solidFill>
                  <a:srgbClr val="FF0000"/>
                </a:solidFill>
              </a:rPr>
              <a:t>проект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«____________»</a:t>
            </a:r>
            <a:r>
              <a:rPr lang="ru-RU" sz="2000" dirty="0" smtClean="0"/>
              <a:t> для участия в конкурсе общественных проектов </a:t>
            </a:r>
            <a:r>
              <a:rPr lang="ru-RU" sz="2000" b="1" dirty="0" smtClean="0">
                <a:solidFill>
                  <a:srgbClr val="FF0000"/>
                </a:solidFill>
              </a:rPr>
              <a:t>до 1 ноября 2019 года </a:t>
            </a:r>
            <a:r>
              <a:rPr lang="ru-RU" sz="2000" dirty="0" smtClean="0"/>
              <a:t>в рамках государственной программы Самарской </a:t>
            </a:r>
            <a:r>
              <a:rPr lang="ru-RU" sz="2000" dirty="0"/>
              <a:t>области «Поддержка инициатив населения муниципальных образований в Самарской </a:t>
            </a:r>
            <a:r>
              <a:rPr lang="ru-RU" sz="2000" dirty="0" smtClean="0"/>
              <a:t>области» </a:t>
            </a:r>
            <a:r>
              <a:rPr lang="ru-RU" sz="2000" dirty="0"/>
              <a:t>на 2017 - 2025 годы».</a:t>
            </a:r>
            <a:endParaRPr lang="ru-RU" sz="2000" dirty="0" smtClean="0"/>
          </a:p>
          <a:p>
            <a:pPr indent="360363" algn="just"/>
            <a:r>
              <a:rPr lang="ru-RU" sz="2000" i="1" dirty="0" smtClean="0"/>
              <a:t>Приложение </a:t>
            </a:r>
            <a:r>
              <a:rPr lang="ru-RU" sz="2000" b="1" i="1" dirty="0" smtClean="0">
                <a:solidFill>
                  <a:srgbClr val="FF0000"/>
                </a:solidFill>
              </a:rPr>
              <a:t>на ___л., в ____ экз.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75520" y="6007051"/>
            <a:ext cx="3187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Глава с.п.____ м.р._____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472264" y="6068607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/>
              <a:t>И.И.Иванов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703512" y="907845"/>
            <a:ext cx="3743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Trebuchet MS (Основной текст)"/>
              </a:rPr>
              <a:t>БЛАНК </a:t>
            </a:r>
          </a:p>
          <a:p>
            <a:pPr algn="ctr"/>
            <a:r>
              <a:rPr lang="ru-RU" sz="2000" dirty="0" smtClean="0">
                <a:latin typeface="Trebuchet MS (Основной текст)"/>
              </a:rPr>
              <a:t>муниципального образования</a:t>
            </a:r>
            <a:endParaRPr lang="ru-RU" sz="2000" dirty="0">
              <a:latin typeface="Trebuchet MS (Основной текст)"/>
            </a:endParaRPr>
          </a:p>
        </p:txBody>
      </p:sp>
    </p:spTree>
    <p:extLst>
      <p:ext uri="{BB962C8B-B14F-4D97-AF65-F5344CB8AC3E}">
        <p14:creationId xmlns:p14="http://schemas.microsoft.com/office/powerpoint/2010/main" val="5731131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ИНИЦИАТОРЫ ОБЩЕСТВЕННОГО ПРОЕКТА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4" y="764704"/>
            <a:ext cx="11809312" cy="749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>
                <a:solidFill>
                  <a:prstClr val="black"/>
                </a:solidFill>
              </a:rPr>
              <a:t>1)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представительным органом муниципального образования или главой муниципального образования</a:t>
            </a:r>
            <a:r>
              <a:rPr lang="ru-RU" sz="1700" dirty="0">
                <a:solidFill>
                  <a:prstClr val="black"/>
                </a:solidFill>
              </a:rPr>
              <a:t> </a:t>
            </a:r>
            <a:r>
              <a:rPr lang="ru-RU" sz="1700" dirty="0" smtClean="0">
                <a:solidFill>
                  <a:prstClr val="black"/>
                </a:solidFill>
              </a:rPr>
              <a:t>документами, свидетельствующими </a:t>
            </a:r>
            <a:r>
              <a:rPr lang="ru-RU" sz="1700" dirty="0">
                <a:solidFill>
                  <a:prstClr val="black"/>
                </a:solidFill>
              </a:rPr>
              <a:t>об инициировании общественного проекта, является </a:t>
            </a:r>
            <a:r>
              <a:rPr lang="ru-RU" sz="1700" b="1" dirty="0">
                <a:solidFill>
                  <a:srgbClr val="FF0000"/>
                </a:solidFill>
              </a:rPr>
              <a:t>правовой акт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представительного органа муниципального образования или главы муниципального образования соответственно </a:t>
            </a:r>
            <a:r>
              <a:rPr lang="ru-RU" sz="1700" dirty="0" smtClean="0">
                <a:solidFill>
                  <a:prstClr val="black"/>
                </a:solidFill>
              </a:rPr>
              <a:t>и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>
                <a:solidFill>
                  <a:prstClr val="black"/>
                </a:solidFill>
              </a:rPr>
              <a:t>, подтверждающий обсуждение и поддержку населением </a:t>
            </a:r>
            <a:r>
              <a:rPr lang="ru-RU" sz="1700" dirty="0" smtClean="0">
                <a:solidFill>
                  <a:prstClr val="black"/>
                </a:solidFill>
              </a:rPr>
              <a:t>соответствующего </a:t>
            </a:r>
            <a:r>
              <a:rPr lang="ru-RU" sz="1700" dirty="0">
                <a:solidFill>
                  <a:prstClr val="black"/>
                </a:solidFill>
              </a:rPr>
              <a:t>муниципального образования инициативы</a:t>
            </a:r>
            <a:r>
              <a:rPr lang="ru-RU" sz="1700" dirty="0" smtClean="0">
                <a:solidFill>
                  <a:prstClr val="black"/>
                </a:solidFill>
              </a:rPr>
              <a:t>.</a:t>
            </a:r>
            <a:r>
              <a:rPr lang="ru-RU" sz="1700" dirty="0">
                <a:solidFill>
                  <a:prstClr val="black"/>
                </a:solidFill>
              </a:rPr>
              <a:t/>
            </a:r>
            <a:br>
              <a:rPr lang="ru-RU" sz="1700" dirty="0">
                <a:solidFill>
                  <a:prstClr val="black"/>
                </a:solidFill>
              </a:rPr>
            </a:br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2)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населением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документом, подтверждающим 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граждан или протокол конференции граждан</a:t>
            </a:r>
            <a:r>
              <a:rPr lang="ru-RU" sz="1700" dirty="0">
                <a:solidFill>
                  <a:srgbClr val="FF0000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соответствующего муниципального образования.</a:t>
            </a:r>
          </a:p>
          <a:p>
            <a:pPr algn="just"/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3) В случае инициирования общественного проекта </a:t>
            </a:r>
            <a:r>
              <a:rPr lang="ru-RU" sz="1700" b="1" dirty="0" smtClean="0">
                <a:solidFill>
                  <a:srgbClr val="FF0000"/>
                </a:solidFill>
              </a:rPr>
              <a:t>некоммерческой организацией </a:t>
            </a:r>
            <a:r>
              <a:rPr lang="ru-RU" sz="1700" dirty="0" smtClean="0">
                <a:solidFill>
                  <a:prstClr val="black"/>
                </a:solidFill>
              </a:rPr>
              <a:t>или </a:t>
            </a:r>
            <a:r>
              <a:rPr lang="ru-RU" sz="1700" b="1" dirty="0" smtClean="0">
                <a:solidFill>
                  <a:srgbClr val="FF0000"/>
                </a:solidFill>
              </a:rPr>
              <a:t>территориальным </a:t>
            </a:r>
            <a:r>
              <a:rPr lang="ru-RU" sz="1700" b="1" dirty="0">
                <a:solidFill>
                  <a:srgbClr val="FF0000"/>
                </a:solidFill>
              </a:rPr>
              <a:t>общественным самоуправлением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 smtClean="0">
                <a:solidFill>
                  <a:prstClr val="black"/>
                </a:solidFill>
              </a:rPr>
              <a:t>документами, подтверждающими </a:t>
            </a:r>
            <a:r>
              <a:rPr lang="ru-RU" sz="1700" dirty="0">
                <a:solidFill>
                  <a:prstClr val="black"/>
                </a:solidFill>
              </a:rPr>
              <a:t>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обращение </a:t>
            </a:r>
            <a:r>
              <a:rPr lang="ru-RU" sz="1700" b="1" dirty="0" smtClean="0">
                <a:solidFill>
                  <a:srgbClr val="FF0000"/>
                </a:solidFill>
              </a:rPr>
              <a:t>некоммерческой организации или территориального </a:t>
            </a:r>
            <a:r>
              <a:rPr lang="ru-RU" sz="1700" b="1" dirty="0">
                <a:solidFill>
                  <a:srgbClr val="FF0000"/>
                </a:solidFill>
              </a:rPr>
              <a:t>общественного самоуправления в орган местного самоуправления</a:t>
            </a:r>
            <a:r>
              <a:rPr lang="ru-RU" sz="1700" dirty="0">
                <a:solidFill>
                  <a:prstClr val="black"/>
                </a:solidFill>
              </a:rPr>
              <a:t> соответствующего муниципального </a:t>
            </a:r>
            <a:r>
              <a:rPr lang="ru-RU" sz="1700" dirty="0" smtClean="0">
                <a:solidFill>
                  <a:prstClr val="black"/>
                </a:solidFill>
              </a:rPr>
              <a:t>образования и </a:t>
            </a:r>
            <a:r>
              <a:rPr lang="ru-RU" sz="1700" b="1" dirty="0" smtClean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 smtClean="0">
                <a:solidFill>
                  <a:prstClr val="black"/>
                </a:solidFill>
              </a:rPr>
              <a:t>, подтверждающий обсуждение и поддержку населением соответствующего муниципального образования инициативы.</a:t>
            </a:r>
            <a:endParaRPr lang="ru-RU" sz="1700" dirty="0">
              <a:solidFill>
                <a:prstClr val="black"/>
              </a:solidFill>
            </a:endParaRPr>
          </a:p>
          <a:p>
            <a:pPr algn="just"/>
            <a:endParaRPr lang="ru-RU" sz="1700" dirty="0">
              <a:solidFill>
                <a:prstClr val="black"/>
              </a:solidFill>
            </a:endParaRPr>
          </a:p>
          <a:p>
            <a:pPr algn="just"/>
            <a:r>
              <a:rPr lang="ru-RU" sz="1700" dirty="0">
                <a:solidFill>
                  <a:prstClr val="black"/>
                </a:solidFill>
              </a:rPr>
              <a:t>4) В случае инициирования общественного проекта </a:t>
            </a:r>
            <a:r>
              <a:rPr lang="ru-RU" sz="1700" b="1" dirty="0">
                <a:solidFill>
                  <a:srgbClr val="FF0000"/>
                </a:solidFill>
              </a:rPr>
              <a:t>территориальным общественным советом </a:t>
            </a:r>
            <a:r>
              <a:rPr lang="ru-RU" sz="1700" dirty="0">
                <a:solidFill>
                  <a:prstClr val="black"/>
                </a:solidFill>
              </a:rPr>
              <a:t>документом, подтверждающим наличие такой инициативы, является </a:t>
            </a:r>
            <a:r>
              <a:rPr lang="ru-RU" sz="1700" b="1" dirty="0">
                <a:solidFill>
                  <a:srgbClr val="FF0000"/>
                </a:solidFill>
              </a:rPr>
              <a:t>протокол заседания  территориального общественного совета</a:t>
            </a:r>
            <a:r>
              <a:rPr lang="ru-RU" sz="1700" b="1" dirty="0">
                <a:solidFill>
                  <a:prstClr val="black"/>
                </a:solidFill>
              </a:rPr>
              <a:t> </a:t>
            </a:r>
            <a:r>
              <a:rPr lang="ru-RU" sz="1700" dirty="0">
                <a:solidFill>
                  <a:prstClr val="black"/>
                </a:solidFill>
              </a:rPr>
              <a:t>соответствующего муниципального образования </a:t>
            </a:r>
            <a:r>
              <a:rPr lang="ru-RU" sz="1700" dirty="0" smtClean="0">
                <a:solidFill>
                  <a:prstClr val="black"/>
                </a:solidFill>
              </a:rPr>
              <a:t>и </a:t>
            </a:r>
            <a:r>
              <a:rPr lang="ru-RU" sz="1700" b="1" dirty="0">
                <a:solidFill>
                  <a:srgbClr val="FF0000"/>
                </a:solidFill>
              </a:rPr>
              <a:t>протокол собрания или конференции граждан</a:t>
            </a:r>
            <a:r>
              <a:rPr lang="ru-RU" sz="1700" dirty="0">
                <a:solidFill>
                  <a:prstClr val="black"/>
                </a:solidFill>
              </a:rPr>
              <a:t>, подтверждающий обсуждение и поддержку населением </a:t>
            </a:r>
            <a:r>
              <a:rPr lang="ru-RU" sz="1700" dirty="0" smtClean="0">
                <a:solidFill>
                  <a:prstClr val="black"/>
                </a:solidFill>
              </a:rPr>
              <a:t>соответствующего </a:t>
            </a:r>
            <a:r>
              <a:rPr lang="ru-RU" sz="1700" dirty="0">
                <a:solidFill>
                  <a:prstClr val="black"/>
                </a:solidFill>
              </a:rPr>
              <a:t>муниципального образования инициативы.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55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28412" y="116632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ПОДПИСНОЙ ЛИСТ</a:t>
            </a:r>
            <a:endParaRPr lang="ru-RU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4" y="578297"/>
            <a:ext cx="11809312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Форма подписного листа в поддержку общественного проекта, </a:t>
            </a:r>
            <a:endParaRPr lang="ru-RU" dirty="0" smtClean="0">
              <a:solidFill>
                <a:prstClr val="black"/>
              </a:solidFill>
            </a:endParaRPr>
          </a:p>
          <a:p>
            <a:pPr algn="ctr"/>
            <a:r>
              <a:rPr lang="ru-RU" dirty="0" smtClean="0">
                <a:solidFill>
                  <a:prstClr val="black"/>
                </a:solidFill>
              </a:rPr>
              <a:t>предполагаемого </a:t>
            </a:r>
            <a:r>
              <a:rPr lang="ru-RU" dirty="0">
                <a:solidFill>
                  <a:prstClr val="black"/>
                </a:solidFill>
              </a:rPr>
              <a:t>к реализации на дворовой территории многоквартирных домов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Поддерживаем инициирование общественного проекта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«Алиса в стране чудес» </a:t>
            </a:r>
            <a:r>
              <a:rPr lang="ru-RU" b="1" dirty="0">
                <a:solidFill>
                  <a:srgbClr val="FF0000"/>
                </a:solidFill>
              </a:rPr>
              <a:t>по </a:t>
            </a:r>
            <a:r>
              <a:rPr lang="ru-RU" b="1" dirty="0" smtClean="0">
                <a:solidFill>
                  <a:srgbClr val="FF0000"/>
                </a:solidFill>
              </a:rPr>
              <a:t>направлению создание </a:t>
            </a:r>
            <a:r>
              <a:rPr lang="ru-RU" b="1" dirty="0">
                <a:solidFill>
                  <a:srgbClr val="FF0000"/>
                </a:solidFill>
              </a:rPr>
              <a:t>(восстановление) объектов массового отдыха,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 </a:t>
            </a:r>
            <a:r>
              <a:rPr lang="ru-RU" b="1" dirty="0">
                <a:solidFill>
                  <a:srgbClr val="FF0000"/>
                </a:solidFill>
              </a:rPr>
              <a:t>том числе на водных объектах общего пользования,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dirty="0">
                <a:solidFill>
                  <a:srgbClr val="FF0000"/>
                </a:solidFill>
              </a:rPr>
              <a:t>(или) создание (восстановление) объектов сферы культуры </a:t>
            </a:r>
            <a:r>
              <a:rPr lang="ru-RU" b="1" dirty="0" smtClean="0">
                <a:solidFill>
                  <a:srgbClr val="FF0000"/>
                </a:solidFill>
              </a:rPr>
              <a:t>муниципального </a:t>
            </a:r>
            <a:r>
              <a:rPr lang="ru-RU" b="1" dirty="0">
                <a:solidFill>
                  <a:srgbClr val="FF0000"/>
                </a:solidFill>
              </a:rPr>
              <a:t>образования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(</a:t>
            </a:r>
            <a:r>
              <a:rPr lang="ru-RU" sz="1200" dirty="0">
                <a:solidFill>
                  <a:prstClr val="black"/>
                </a:solidFill>
              </a:rPr>
              <a:t>название и направление общественного проекта согласно пункту 1.2 Порядка предоставления в 2017 – 2025 годах субсидий из областного бюджета местным бюджетам в целях </a:t>
            </a:r>
            <a:r>
              <a:rPr lang="ru-RU" sz="1200" dirty="0" err="1">
                <a:solidFill>
                  <a:prstClr val="black"/>
                </a:solidFill>
              </a:rPr>
              <a:t>софинансирования</a:t>
            </a:r>
            <a:r>
              <a:rPr lang="ru-RU" sz="1200" dirty="0">
                <a:solidFill>
                  <a:prstClr val="black"/>
                </a:solidFill>
              </a:rPr>
              <a:t> расходных обязательств муниципальных образований в Самарской области, направленных на решение вопросов местного значения и связанных с реализацией мероприятий по поддержке инициатив населения муниципальных образований в Самарской области</a:t>
            </a:r>
            <a:r>
              <a:rPr lang="ru-RU" dirty="0">
                <a:solidFill>
                  <a:prstClr val="black"/>
                </a:solidFill>
              </a:rPr>
              <a:t>)</a:t>
            </a:r>
          </a:p>
          <a:p>
            <a:pPr algn="ctr"/>
            <a:endParaRPr lang="ru-RU" dirty="0">
              <a:solidFill>
                <a:prstClr val="black"/>
              </a:solidFill>
            </a:endParaRPr>
          </a:p>
          <a:p>
            <a:pPr algn="ctr"/>
            <a:r>
              <a:rPr lang="ru-RU" dirty="0">
                <a:solidFill>
                  <a:prstClr val="black"/>
                </a:solidFill>
              </a:rPr>
              <a:t>Готовы участвовать в реализации общественного проекта</a:t>
            </a: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 smtClean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Глава (глава администрации)</a:t>
            </a:r>
          </a:p>
          <a:p>
            <a:r>
              <a:rPr lang="ru-RU" dirty="0">
                <a:solidFill>
                  <a:prstClr val="black"/>
                </a:solidFill>
              </a:rPr>
              <a:t>муниципального образования              </a:t>
            </a:r>
            <a:r>
              <a:rPr lang="ru-RU" dirty="0" smtClean="0">
                <a:solidFill>
                  <a:prstClr val="black"/>
                </a:solidFill>
              </a:rPr>
              <a:t>              </a:t>
            </a:r>
            <a:r>
              <a:rPr lang="ru-RU" dirty="0">
                <a:solidFill>
                  <a:prstClr val="black"/>
                </a:solidFill>
              </a:rPr>
              <a:t>__________/____________________/</a:t>
            </a:r>
          </a:p>
          <a:p>
            <a:r>
              <a:rPr lang="ru-RU" dirty="0">
                <a:solidFill>
                  <a:prstClr val="black"/>
                </a:solidFill>
              </a:rPr>
              <a:t>                                                                         (подпись)         (расшифровка подписи</a:t>
            </a:r>
            <a:r>
              <a:rPr lang="ru-RU" dirty="0" smtClean="0">
                <a:solidFill>
                  <a:prstClr val="black"/>
                </a:solidFill>
              </a:rPr>
              <a:t>)</a:t>
            </a:r>
            <a:endParaRPr lang="ru-RU" dirty="0">
              <a:solidFill>
                <a:prstClr val="black"/>
              </a:solidFill>
            </a:endParaRPr>
          </a:p>
          <a:p>
            <a:r>
              <a:rPr lang="ru-RU" dirty="0">
                <a:solidFill>
                  <a:prstClr val="black"/>
                </a:solidFill>
              </a:rPr>
              <a:t>М.П.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417979"/>
              </p:ext>
            </p:extLst>
          </p:nvPr>
        </p:nvGraphicFramePr>
        <p:xfrm>
          <a:off x="1631504" y="4005064"/>
          <a:ext cx="8496944" cy="1465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845"/>
                <a:gridCol w="2827178"/>
                <a:gridCol w="2954986"/>
                <a:gridCol w="2102935"/>
              </a:tblGrid>
              <a:tr h="488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Адрес места жительства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Ф.И.О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Место 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для подписи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9700" algn="l"/>
                          <a:tab pos="457200" algn="l"/>
                        </a:tabLs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72464" y="4005064"/>
            <a:ext cx="1773072" cy="132343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Одна квартира – одна подпись </a:t>
            </a:r>
            <a:endParaRPr lang="ru-RU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768408" y="5517768"/>
            <a:ext cx="2277128" cy="132343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Подпись главы на каждом подписном листе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588593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/>
          <p:nvPr/>
        </p:nvPicPr>
        <p:blipFill rotWithShape="1">
          <a:blip r:embed="rId2"/>
          <a:srcRect l="21646" t="9692" r="23838" b="7924"/>
          <a:stretch/>
        </p:blipFill>
        <p:spPr bwMode="auto">
          <a:xfrm>
            <a:off x="8275" y="41511"/>
            <a:ext cx="7662556" cy="682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896200" y="404664"/>
            <a:ext cx="38884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http://smosamara.ru/podderzhka-initsiativ-naseleniya/obraztsy-dokumentov-dlya-podachi-zayavki-na-konkurs</a:t>
            </a:r>
            <a:r>
              <a:rPr lang="en-US" sz="2800" b="1" dirty="0" smtClean="0">
                <a:solidFill>
                  <a:srgbClr val="FF0000"/>
                </a:solidFill>
              </a:rPr>
              <a:t>/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96200" y="3140968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+mj-lt"/>
              </a:rPr>
              <a:t>Кужанбаева Анна Геннадьевна</a:t>
            </a:r>
            <a:br>
              <a:rPr lang="ru-RU" sz="2400" dirty="0">
                <a:latin typeface="+mj-lt"/>
              </a:rPr>
            </a:br>
            <a:endParaRPr lang="ru-RU" sz="2400" dirty="0">
              <a:latin typeface="+mj-lt"/>
            </a:endParaRPr>
          </a:p>
          <a:p>
            <a:pPr algn="ctr"/>
            <a:r>
              <a:rPr lang="ru-RU" sz="2400" dirty="0">
                <a:latin typeface="+mj-lt"/>
              </a:rPr>
              <a:t>тел. 8 (846) 225 24 08</a:t>
            </a:r>
          </a:p>
          <a:p>
            <a:pPr algn="ctr"/>
            <a:r>
              <a:rPr lang="ru-RU" sz="2400" dirty="0">
                <a:latin typeface="+mj-lt"/>
              </a:rPr>
              <a:t>тел.  8 (846) 221 44 83</a:t>
            </a:r>
          </a:p>
          <a:p>
            <a:pPr algn="ctr"/>
            <a:r>
              <a:rPr lang="ru-RU" sz="2400" dirty="0">
                <a:latin typeface="+mj-lt"/>
              </a:rPr>
              <a:t>тел. 8 (846) 242 31 </a:t>
            </a:r>
            <a:r>
              <a:rPr lang="ru-RU" sz="2400" dirty="0" smtClean="0">
                <a:latin typeface="+mj-lt"/>
              </a:rPr>
              <a:t>96</a:t>
            </a:r>
          </a:p>
          <a:p>
            <a:pPr algn="ctr"/>
            <a:endParaRPr lang="ru-RU" sz="2400" dirty="0">
              <a:latin typeface="+mj-lt"/>
            </a:endParaRPr>
          </a:p>
          <a:p>
            <a:pPr algn="ctr"/>
            <a:r>
              <a:rPr lang="ru-RU" sz="2400" dirty="0">
                <a:latin typeface="+mj-lt"/>
              </a:rPr>
              <a:t>Электронная почта:</a:t>
            </a: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+mj-lt"/>
              </a:rPr>
              <a:t>smo.samregion</a:t>
            </a:r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@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gmail.com</a:t>
            </a:r>
            <a:endParaRPr lang="ru-RU" sz="2400" b="1" i="0" dirty="0">
              <a:solidFill>
                <a:srgbClr val="FF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75762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95472" y="428604"/>
            <a:ext cx="39290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0070C0"/>
              </a:solidFill>
              <a:latin typeface="Franklin Gothic Book" pitchFamily="34" charset="0"/>
            </a:endParaRPr>
          </a:p>
          <a:p>
            <a:pPr algn="ctr"/>
            <a:endParaRPr lang="ru-RU" sz="2000" dirty="0">
              <a:solidFill>
                <a:srgbClr val="0070C0"/>
              </a:solidFill>
              <a:latin typeface="Franklin Gothic Book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25176347"/>
              </p:ext>
            </p:extLst>
          </p:nvPr>
        </p:nvGraphicFramePr>
        <p:xfrm>
          <a:off x="479376" y="188640"/>
          <a:ext cx="11449272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41700409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00256" y="5157192"/>
            <a:ext cx="374441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Только названия улиц </a:t>
            </a:r>
          </a:p>
          <a:p>
            <a:pPr algn="r"/>
            <a:r>
              <a:rPr lang="ru-RU" sz="2400" b="1" dirty="0" smtClean="0"/>
              <a:t>и номера домов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749562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567434163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28048" y="4725144"/>
            <a:ext cx="5544616" cy="1938992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НЕ ИСПОЛЬЗОВАТЬ СЛОВА:</a:t>
            </a:r>
          </a:p>
          <a:p>
            <a:pPr algn="r"/>
            <a:r>
              <a:rPr lang="ru-RU" sz="2400" b="1" dirty="0" smtClean="0"/>
              <a:t>Реконструкция,</a:t>
            </a:r>
          </a:p>
          <a:p>
            <a:pPr algn="r"/>
            <a:r>
              <a:rPr lang="ru-RU" sz="2400" b="1" dirty="0" smtClean="0"/>
              <a:t>Строительство, </a:t>
            </a:r>
          </a:p>
          <a:p>
            <a:pPr algn="r"/>
            <a:r>
              <a:rPr lang="ru-RU" sz="2400" b="1" dirty="0" smtClean="0"/>
              <a:t>Капитальный ремонт,</a:t>
            </a:r>
          </a:p>
          <a:p>
            <a:pPr algn="r"/>
            <a:r>
              <a:rPr lang="ru-RU" sz="2400" b="1" dirty="0"/>
              <a:t>Р</a:t>
            </a:r>
            <a:r>
              <a:rPr lang="ru-RU" sz="2400" b="1" dirty="0" smtClean="0"/>
              <a:t>емонт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315493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02913335"/>
              </p:ext>
            </p:extLst>
          </p:nvPr>
        </p:nvGraphicFramePr>
        <p:xfrm>
          <a:off x="7904" y="116632"/>
          <a:ext cx="1177672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28248" y="5085184"/>
            <a:ext cx="3672408" cy="1200329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Конкретные объекты, </a:t>
            </a:r>
          </a:p>
          <a:p>
            <a:pPr algn="r"/>
            <a:r>
              <a:rPr lang="ru-RU" sz="2400" b="1" dirty="0" smtClean="0"/>
              <a:t> элементы, </a:t>
            </a:r>
          </a:p>
          <a:p>
            <a:pPr algn="r"/>
            <a:r>
              <a:rPr lang="ru-RU" sz="2400" b="1" dirty="0" smtClean="0"/>
              <a:t>действия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857818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90214987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464152" y="5229200"/>
            <a:ext cx="4608512" cy="461665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ПОЧЕМУ именно этот проект?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819796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90549690"/>
              </p:ext>
            </p:extLst>
          </p:nvPr>
        </p:nvGraphicFramePr>
        <p:xfrm>
          <a:off x="191344" y="26715"/>
          <a:ext cx="1180931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47384" y="5877272"/>
            <a:ext cx="5544616" cy="830997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/>
              <a:t>КАКУЮ пользу получат жители</a:t>
            </a:r>
          </a:p>
          <a:p>
            <a:pPr algn="r"/>
            <a:r>
              <a:rPr lang="ru-RU" sz="2400" b="1" dirty="0" smtClean="0"/>
              <a:t> от реализации проекта?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883257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615906449"/>
              </p:ext>
            </p:extLst>
          </p:nvPr>
        </p:nvGraphicFramePr>
        <p:xfrm>
          <a:off x="2095472" y="620688"/>
          <a:ext cx="82490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252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1665</TotalTime>
  <Words>2255</Words>
  <Application>Microsoft Office PowerPoint</Application>
  <PresentationFormat>Широкоэкранный</PresentationFormat>
  <Paragraphs>425</Paragraphs>
  <Slides>29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Arial</vt:lpstr>
      <vt:lpstr>Calibri</vt:lpstr>
      <vt:lpstr>Cambria</vt:lpstr>
      <vt:lpstr>Franklin Gothic Book</vt:lpstr>
      <vt:lpstr>Franklin Gothic Medium Cond</vt:lpstr>
      <vt:lpstr>Georgia</vt:lpstr>
      <vt:lpstr>MS Mincho</vt:lpstr>
      <vt:lpstr>Times New Roman</vt:lpstr>
      <vt:lpstr>Trebuchet MS</vt:lpstr>
      <vt:lpstr>Trebuchet MS (Основной текст)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Ассоциация  «Совет муниципальных образований Самарской области»</dc:title>
  <dc:creator>Кужанбаева Анна Геннадьевна</dc:creator>
  <cp:lastModifiedBy>Кужанбаева Анна Геннадьевна</cp:lastModifiedBy>
  <cp:revision>241</cp:revision>
  <cp:lastPrinted>2018-10-01T11:00:43Z</cp:lastPrinted>
  <dcterms:created xsi:type="dcterms:W3CDTF">2017-12-11T06:31:44Z</dcterms:created>
  <dcterms:modified xsi:type="dcterms:W3CDTF">2019-10-01T11:51:06Z</dcterms:modified>
</cp:coreProperties>
</file>